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301" r:id="rId3"/>
    <p:sldId id="258" r:id="rId4"/>
    <p:sldId id="271" r:id="rId5"/>
    <p:sldId id="257" r:id="rId6"/>
    <p:sldId id="291" r:id="rId7"/>
    <p:sldId id="292" r:id="rId8"/>
    <p:sldId id="289" r:id="rId9"/>
    <p:sldId id="290" r:id="rId10"/>
    <p:sldId id="272" r:id="rId11"/>
    <p:sldId id="279" r:id="rId12"/>
    <p:sldId id="283" r:id="rId13"/>
    <p:sldId id="275" r:id="rId14"/>
    <p:sldId id="274" r:id="rId15"/>
    <p:sldId id="276" r:id="rId16"/>
    <p:sldId id="277" r:id="rId17"/>
    <p:sldId id="278" r:id="rId18"/>
    <p:sldId id="273" r:id="rId19"/>
    <p:sldId id="280" r:id="rId20"/>
    <p:sldId id="281" r:id="rId21"/>
    <p:sldId id="287" r:id="rId22"/>
    <p:sldId id="282" r:id="rId23"/>
    <p:sldId id="288" r:id="rId24"/>
    <p:sldId id="294" r:id="rId25"/>
    <p:sldId id="295" r:id="rId26"/>
    <p:sldId id="296" r:id="rId27"/>
    <p:sldId id="284" r:id="rId28"/>
    <p:sldId id="310" r:id="rId29"/>
    <p:sldId id="308" r:id="rId30"/>
    <p:sldId id="309" r:id="rId31"/>
    <p:sldId id="311" r:id="rId32"/>
    <p:sldId id="307" r:id="rId33"/>
    <p:sldId id="312" r:id="rId34"/>
    <p:sldId id="305" r:id="rId35"/>
    <p:sldId id="304" r:id="rId36"/>
    <p:sldId id="306" r:id="rId37"/>
    <p:sldId id="286" r:id="rId38"/>
    <p:sldId id="299" r:id="rId39"/>
    <p:sldId id="293" r:id="rId40"/>
    <p:sldId id="300" r:id="rId41"/>
    <p:sldId id="298" r:id="rId42"/>
    <p:sldId id="297" r:id="rId43"/>
    <p:sldId id="303" r:id="rId44"/>
    <p:sldId id="302" r:id="rId45"/>
    <p:sldId id="285" r:id="rId4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32" autoAdjust="0"/>
  </p:normalViewPr>
  <p:slideViewPr>
    <p:cSldViewPr snapToGrid="0">
      <p:cViewPr varScale="1">
        <p:scale>
          <a:sx n="72" d="100"/>
          <a:sy n="72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1956B-86AB-4DEE-ABF9-53F29F7E4109}" type="datetimeFigureOut">
              <a:rPr lang="es-ES" smtClean="0"/>
              <a:t>31/01/2024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7CFB3-08E9-43AD-906F-850D3F9D073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50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168C2-CE79-825B-538E-004D3996B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CF11CC-50CC-5985-90C0-6A273FC2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611CB1-5BEF-18FC-C7F9-6D9938B6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7F790-CABA-4B0A-B7EF-0FCCDC171EFA}" type="datetime1">
              <a:rPr lang="es-ES" smtClean="0"/>
              <a:t>31/01/2024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298080-8C30-45AD-E9CB-2A541C9F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2BDA9A-9671-5F63-66EA-21CFCED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59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D3FB8-ED58-3D7F-3346-AD4E5C50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6DEAB1-FE46-A956-99C4-4D4CD5216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FC083C-3114-80CD-EACA-687D7C50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098-97BD-4E79-9A67-42D378D9B2EC}" type="datetime1">
              <a:rPr lang="es-ES" smtClean="0"/>
              <a:t>31/01/2024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5771F9-E227-9182-7FA1-A37345CA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29884-C48A-3E33-D84F-919FC4C2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48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F486C5-D4BC-905C-858B-420B07F62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3530AC-5B0E-B3D1-DB47-E7A314F54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3E267-5AEE-73CE-5EE3-41E526CA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BE41-D162-4EDE-9826-C810CBF662F2}" type="datetime1">
              <a:rPr lang="es-ES" smtClean="0"/>
              <a:t>31/01/2024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68478C-7AED-73EF-72C7-0DBD1C48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2155F7-762E-EC36-A2C3-4E9401BB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55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5947A-CA8F-4262-24C1-7588B87D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C4595A-7D8A-5A40-0177-453A1B596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3CBD7E-8D0C-65A5-2DC6-20365645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6B61-110C-406B-880D-28FAD467E221}" type="datetime1">
              <a:rPr lang="es-ES" smtClean="0"/>
              <a:t>31/01/2024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847574-6EFA-0678-D3A3-BBDCC6FA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CF3005-88F8-F5B2-CE5E-FC01DB02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1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7CBF9-5AA9-2193-C700-01015DE1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A053F7-67C8-EB07-681E-10D694D20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57A23D-7261-89C1-5EB1-FBE9D736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639D-3094-4188-BB96-0E49E17AA29F}" type="datetime1">
              <a:rPr lang="es-ES" smtClean="0"/>
              <a:t>31/01/2024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708A88-6638-F31A-1F7E-B3FE8C24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4259AF-4330-3EB1-0817-B90A18AD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43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1349E-4971-7998-E212-B7521F6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994485-C3F3-AA1B-2A6E-07CC9A403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DCBDE2-E57F-BCEE-B772-5E59AAC33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B7AE94-9236-3D37-1E01-A0BA4199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0FC5-A0F2-4E3F-B5B3-04AA16497F6B}" type="datetime1">
              <a:rPr lang="es-ES" smtClean="0"/>
              <a:t>31/01/2024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250495-CB5D-A070-46A8-29CD9E0A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A2ED18-D188-CE26-3F42-A1539C63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95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D6A81-2ADB-3261-7862-3956B45C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794FE3-8220-C720-776F-B2F114138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9789ED-AD38-D1E8-9404-B81572B1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C05F6B-7141-9ED9-930F-8F93A67F3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D3ABDF-F3D6-5BE0-E553-FE90FF878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E4D6CE-0B0A-1544-CE32-3A6E6FFF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A24A-FD1A-4667-B671-E258515C83CF}" type="datetime1">
              <a:rPr lang="es-ES" smtClean="0"/>
              <a:t>31/01/2024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ED5D34-47E9-F84E-413C-8DC14A58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7ECDA3-B3F2-04E0-8348-3FB61905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60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A1880-DE36-009F-316B-EA373CD0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010B9A-5D69-7D6A-0F5B-EBE999D3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028B-432D-400D-8786-5A7E6A38B212}" type="datetime1">
              <a:rPr lang="es-ES" smtClean="0"/>
              <a:t>31/01/2024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F26476-9465-5062-554C-061A963D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9591DB-59FD-CBC8-A294-A74CEB6E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69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785ED4-9673-8167-869C-D2D57A97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439F-96C7-4D75-B5E8-4997C7F9FC2C}" type="datetime1">
              <a:rPr lang="es-ES" smtClean="0"/>
              <a:t>31/01/2024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D867B3-C123-B77D-5837-1870BEA5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26041B-A42B-9892-E0DB-E22F845A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36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F1392-6BC8-3F51-F235-D3BE1142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0C8ED6-0C49-90A9-989F-52F903A0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3986B2-E89C-E601-7D9E-3C17D5E3B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4914F-D2B1-158B-163A-7034F388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6BA9-058E-4C28-9590-A12C550DF588}" type="datetime1">
              <a:rPr lang="es-ES" smtClean="0"/>
              <a:t>31/01/2024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9B2582-2541-A147-F3C8-76AEA22E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F85FF0-FEF6-B488-9583-E352E0E6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080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24C5E-D2BE-17E7-B1DB-C53534F5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7350D8-C6C5-73A2-1DCF-E6E9D297B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B5896F-9690-408F-AB38-1A3A30FA2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8B3FBD-5EA3-1E6B-CA2E-09D395E0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AB32-EBA6-4136-8A18-E2F9B8E6B9A0}" type="datetime1">
              <a:rPr lang="es-ES" smtClean="0"/>
              <a:t>31/01/2024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90413D-6AC1-F604-A9D6-AFEEA695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3B0DDA-1729-5306-25DC-44478AF9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08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DCCFC7-8B7D-F011-8353-C9201C05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C50001-3BDB-83CB-8727-72564BD4F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D43392-354A-EA5D-4C67-BDD33CD98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8B75B-3F2D-46E3-A22D-A9AE89997F78}" type="datetime1">
              <a:rPr lang="es-ES" smtClean="0"/>
              <a:t>31/01/2024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7A836C-4EBE-4C01-31F8-46A1C76AF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AE8ED7-1495-317A-B5DB-7B117D4C9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3356B-10FC-46AF-A724-8FFAD717AC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64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app=desktop&amp;v=LZEjh0AtOH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ZbhcqdH0Q8A&amp;list=PL6kQim6ljTJvcFjUDN8LIA1QG-di2r_Au&amp;index=18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nexo:Comparaci%C3%B3n_de_sistemas_de_archivos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iCzl6uJOyhI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s-es/windows/win32/fileio/file-system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eepcoding.io/blog/sistema-de-ficheros-linux/" TargetMode="Externa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taka.com/moviles/por-que-el-sistema-de-ficheros-de-tu-telefono-android-es-mas-importante-de-lo-que-crees" TargetMode="External"/><Relationship Id="rId2" Type="http://schemas.openxmlformats.org/officeDocument/2006/relationships/hyperlink" Target="https://keepcoding.io/blog/sistema-de-ficheros-an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www.youtube.com/watch?v=aReuLtY0YMI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-ZC1-M3biyo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www.youtube.com/watch?v=OnAm8zpL-SE" TargetMode="External"/><Relationship Id="rId2" Type="http://schemas.openxmlformats.org/officeDocument/2006/relationships/hyperlink" Target="https://ipfs.te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filecoin.io/" TargetMode="External"/><Relationship Id="rId10" Type="http://schemas.openxmlformats.org/officeDocument/2006/relationships/hyperlink" Target="https://filfox.info/en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s://filecoin-explorer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53D14-44BE-9D9F-828E-6F1A73BC2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UD 8 </a:t>
            </a:r>
            <a:br>
              <a:rPr lang="es-ES" dirty="0"/>
            </a:br>
            <a:r>
              <a:rPr lang="es-ES" dirty="0"/>
              <a:t>SISTEMAS INFORMÁTICOS: GESTIÓN DE ARCHIVOS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E3DBE7-F494-C457-BCCB-CE16E7EF2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SISTEMAS INFORMÁTICOS</a:t>
            </a:r>
          </a:p>
          <a:p>
            <a:r>
              <a:rPr lang="es-ES" b="1" dirty="0"/>
              <a:t>Técnico de Grado Superior Desarrollo de Aplicaciones Web</a:t>
            </a:r>
          </a:p>
          <a:p>
            <a:r>
              <a:rPr lang="es-ES" b="1" dirty="0"/>
              <a:t>2023-24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15D1A3-A4AC-8DD2-7634-BFC6D02E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" y="5349875"/>
            <a:ext cx="2047875" cy="6286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E51C65-13E5-DDF0-AA50-25E891592F2F}"/>
              </a:ext>
            </a:extLst>
          </p:cNvPr>
          <p:cNvSpPr txBox="1"/>
          <p:nvPr/>
        </p:nvSpPr>
        <p:spPr>
          <a:xfrm>
            <a:off x="5303520" y="5349875"/>
            <a:ext cx="611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J. Mario Rodríguez</a:t>
            </a:r>
          </a:p>
          <a:p>
            <a:pPr algn="r"/>
            <a:r>
              <a:rPr lang="es-ES" dirty="0"/>
              <a:t>jrodper183e@g.educaand.es</a:t>
            </a:r>
          </a:p>
        </p:txBody>
      </p:sp>
    </p:spTree>
    <p:extLst>
      <p:ext uri="{BB962C8B-B14F-4D97-AF65-F5344CB8AC3E}">
        <p14:creationId xmlns:p14="http://schemas.microsoft.com/office/powerpoint/2010/main" val="129876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3DD2-2761-AC93-AAE1-47B21448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Archivo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925A4-A892-E230-5046-87FDCE5C8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3968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Un archivo es un área con nombre de memoria externa para leer y escribir datos.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Se trata de la unidad básica de almacenamiento de la información.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Los archivos se mantienen almacenados en la memoria independientemente de si recibe corriente o no de la fuente de alimentación.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Se almacenan en el dispositivo de memoria masiva en forma de </a:t>
            </a:r>
            <a:r>
              <a:rPr lang="es-ES" i="1" dirty="0"/>
              <a:t>bloques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CA45E7-AC1C-9286-E44D-0004A796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D36425-5B94-828C-2BD5-8BEC0E65A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58" y="1589341"/>
            <a:ext cx="3860483" cy="38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8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3DD2-2761-AC93-AAE1-47B21448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Archivo: atributos (metadatos)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925A4-A892-E230-5046-87FDCE5C8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3968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Nombre</a:t>
            </a:r>
          </a:p>
          <a:p>
            <a:pPr marL="0" indent="0">
              <a:buNone/>
            </a:pPr>
            <a:r>
              <a:rPr lang="es-ES" dirty="0"/>
              <a:t>Extensión</a:t>
            </a:r>
          </a:p>
          <a:p>
            <a:pPr marL="0" indent="0">
              <a:buNone/>
            </a:pPr>
            <a:r>
              <a:rPr lang="es-ES" dirty="0"/>
              <a:t>Tamaño</a:t>
            </a:r>
          </a:p>
          <a:p>
            <a:pPr marL="0" indent="0">
              <a:buNone/>
            </a:pPr>
            <a:r>
              <a:rPr lang="es-ES" dirty="0"/>
              <a:t>Fecha de creación</a:t>
            </a:r>
          </a:p>
          <a:p>
            <a:pPr marL="0" indent="0">
              <a:buNone/>
            </a:pPr>
            <a:r>
              <a:rPr lang="es-ES" dirty="0"/>
              <a:t>Fecha de modificación</a:t>
            </a:r>
          </a:p>
          <a:p>
            <a:pPr marL="0" indent="0">
              <a:buNone/>
            </a:pPr>
            <a:r>
              <a:rPr lang="es-ES" dirty="0"/>
              <a:t>Permisos</a:t>
            </a:r>
          </a:p>
          <a:p>
            <a:pPr marL="0" indent="0">
              <a:buNone/>
            </a:pPr>
            <a:r>
              <a:rPr lang="es-ES" dirty="0"/>
              <a:t>...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CA45E7-AC1C-9286-E44D-0004A796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11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2C1961-0ACA-0625-1266-A141AF908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31" y="1437482"/>
            <a:ext cx="3857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7C6EF-5545-9895-575A-6E648B41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Capas del sistema de ficheros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958843-D5EF-B205-CA60-6D1FAF9BA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s-ES" dirty="0"/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Capa lógica</a:t>
            </a:r>
            <a:r>
              <a:rPr lang="es-ES" dirty="0"/>
              <a:t>. Mantiene los metadatos del sistema. Los metadatos referencian todo el sistema de directorios almacenados en el disco y otras estructuras con los bloques que ocupa cada fichero en el disco. Estas estructuras en Linux se llaman </a:t>
            </a:r>
            <a:r>
              <a:rPr lang="es-ES" dirty="0">
                <a:solidFill>
                  <a:schemeClr val="accent1"/>
                </a:solidFill>
              </a:rPr>
              <a:t>inodos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/>
              <a:t>La capa lógica es totalmente independiente de cómo sea internamente el disco (disco duro, unidad SSD) etc.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Capa de control de bloques </a:t>
            </a:r>
            <a:r>
              <a:rPr lang="es-ES" dirty="0"/>
              <a:t>de ficheros. Esta capa se encarga de traducir los bloques lógicos en bloques físicos (un bloque físico es una agrupación de sectores).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Capa de comandos </a:t>
            </a:r>
            <a:r>
              <a:rPr lang="es-ES" dirty="0"/>
              <a:t>básicos. Esta capa tiene una serie de rutinas básicas que permitirán a las capas superiores realizar lecturas y escrituras al dispositivo físico.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 Capa de driver</a:t>
            </a:r>
            <a:r>
              <a:rPr lang="es-ES" dirty="0"/>
              <a:t>. Esta capa es totalmente dependiente del dispositivo. Controla la entrada/salida física. Se encarga de las transferencias de bloques desde el disco y hacia el disco.</a:t>
            </a:r>
          </a:p>
          <a:p>
            <a:pPr marL="514350" indent="-514350">
              <a:buFont typeface="+mj-lt"/>
              <a:buAutoNum type="arabicPeriod"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17B103-8B3A-D739-ADE7-C615A798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55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3DD2-2761-AC93-AAE1-47B21448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archivos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CA45E7-AC1C-9286-E44D-0004A796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5EAADB3E-277E-0E9D-EFD2-789CA20D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633" y="2167128"/>
            <a:ext cx="4368640" cy="2798064"/>
          </a:xfrm>
          <a:prstGeom prst="rect">
            <a:avLst/>
          </a:prstGeom>
        </p:spPr>
      </p:pic>
      <p:pic>
        <p:nvPicPr>
          <p:cNvPr id="7" name="Imagen 6">
            <a:hlinkClick r:id="rId4"/>
            <a:extLst>
              <a:ext uri="{FF2B5EF4-FFF2-40B4-BE49-F238E27FC236}">
                <a16:creationId xmlns:a16="http://schemas.microsoft.com/office/drawing/2014/main" id="{CFD939A7-2465-CBD3-C908-BC7F0E89F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477" y="2093641"/>
            <a:ext cx="4459076" cy="28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6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3DD2-2761-AC93-AAE1-47B21448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archivos: TEXTO y BINARIOS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CA45E7-AC1C-9286-E44D-0004A796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14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69575A-3316-3740-6C4A-70414AA8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75" y="1965325"/>
            <a:ext cx="9898661" cy="332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75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3DD2-2761-AC93-AAE1-47B21448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archivos: TEXTO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983503-5A75-A3A7-4E3E-87F1ED2F6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dirty="0"/>
              <a:t>Definición:</a:t>
            </a:r>
          </a:p>
          <a:p>
            <a:pPr marL="0" indent="0">
              <a:buNone/>
            </a:pPr>
            <a:r>
              <a:rPr lang="es-ES" dirty="0"/>
              <a:t>        Los archivos de texto contienen datos legibles por humanos.</a:t>
            </a:r>
          </a:p>
          <a:p>
            <a:pPr marL="0" indent="0">
              <a:buNone/>
            </a:pPr>
            <a:r>
              <a:rPr lang="es-ES" dirty="0"/>
              <a:t>        La información se almacena utilizando una codificación de caracteres específica, como ASCII o Unicode.</a:t>
            </a:r>
          </a:p>
          <a:p>
            <a:pPr marL="0" indent="0">
              <a:buNone/>
            </a:pPr>
            <a:r>
              <a:rPr lang="es-ES" dirty="0"/>
              <a:t>Características:</a:t>
            </a:r>
          </a:p>
          <a:p>
            <a:pPr marL="0" indent="0">
              <a:buNone/>
            </a:pPr>
            <a:r>
              <a:rPr lang="es-ES" dirty="0"/>
              <a:t>        Los datos se presentan en forma de texto y pueden ser leídos y editados con un editor de texto simple.</a:t>
            </a:r>
          </a:p>
          <a:p>
            <a:pPr marL="0" indent="0">
              <a:buNone/>
            </a:pPr>
            <a:r>
              <a:rPr lang="es-ES" dirty="0"/>
              <a:t>        Los archivos de texto pueden contener letras, números, símbolos y otros caracteres legibles.</a:t>
            </a:r>
          </a:p>
          <a:p>
            <a:pPr marL="0" indent="0">
              <a:buNone/>
            </a:pPr>
            <a:r>
              <a:rPr lang="es-ES" dirty="0"/>
              <a:t>Ejemplos:</a:t>
            </a:r>
          </a:p>
          <a:p>
            <a:pPr marL="0" indent="0">
              <a:buNone/>
            </a:pPr>
            <a:r>
              <a:rPr lang="es-ES" dirty="0"/>
              <a:t>        Archivos de código fuente (por ejemplo, archivos con extensiones .c, .java, .</a:t>
            </a:r>
            <a:r>
              <a:rPr lang="es-ES" dirty="0" err="1"/>
              <a:t>py</a:t>
            </a:r>
            <a:r>
              <a:rPr lang="es-ES" dirty="0"/>
              <a:t>).</a:t>
            </a:r>
          </a:p>
          <a:p>
            <a:pPr marL="0" indent="0">
              <a:buNone/>
            </a:pPr>
            <a:r>
              <a:rPr lang="es-ES" dirty="0"/>
              <a:t>        Documentos de texto plano (por ejemplo, archivos con extensiones .</a:t>
            </a:r>
            <a:r>
              <a:rPr lang="es-ES" dirty="0" err="1"/>
              <a:t>txt</a:t>
            </a:r>
            <a:r>
              <a:rPr lang="es-ES" dirty="0"/>
              <a:t>).</a:t>
            </a:r>
          </a:p>
          <a:p>
            <a:pPr marL="0" indent="0">
              <a:buNone/>
            </a:pPr>
            <a:r>
              <a:rPr lang="es-ES" dirty="0"/>
              <a:t>        Archivos de configuración (por ejemplo, archivos con extensiones .</a:t>
            </a:r>
            <a:r>
              <a:rPr lang="es-ES" dirty="0" err="1"/>
              <a:t>ini</a:t>
            </a:r>
            <a:r>
              <a:rPr lang="es-ES" dirty="0"/>
              <a:t>, .</a:t>
            </a:r>
            <a:r>
              <a:rPr lang="es-ES" dirty="0" err="1"/>
              <a:t>xml</a:t>
            </a:r>
            <a:r>
              <a:rPr lang="es-ES" dirty="0"/>
              <a:t>).</a:t>
            </a:r>
          </a:p>
          <a:p>
            <a:pPr marL="0" indent="0">
              <a:buNone/>
            </a:pPr>
            <a:r>
              <a:rPr lang="es-ES" dirty="0"/>
              <a:t>Uso:</a:t>
            </a:r>
          </a:p>
          <a:p>
            <a:pPr marL="0" indent="0">
              <a:buNone/>
            </a:pPr>
            <a:r>
              <a:rPr lang="es-ES" dirty="0"/>
              <a:t>       Almacenar información legible</a:t>
            </a:r>
            <a:br>
              <a:rPr lang="es-ES" dirty="0"/>
            </a:br>
            <a:r>
              <a:rPr lang="es-ES" dirty="0"/>
              <a:t>       código fuente, documentos, configuraciones y datos estructurados en un formato comprensible.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CA45E7-AC1C-9286-E44D-0004A796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992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3DD2-2761-AC93-AAE1-47B21448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archivos: BINARIOS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983503-5A75-A3A7-4E3E-87F1ED2F6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ES" dirty="0"/>
              <a:t>Definición:</a:t>
            </a:r>
          </a:p>
          <a:p>
            <a:pPr marL="0" indent="0">
              <a:buNone/>
            </a:pPr>
            <a:r>
              <a:rPr lang="es-ES" dirty="0"/>
              <a:t>        Los archivos binarios contienen datos que no están estructurados de manera legible por humanos.</a:t>
            </a:r>
          </a:p>
          <a:p>
            <a:pPr marL="0" indent="0">
              <a:buNone/>
            </a:pPr>
            <a:r>
              <a:rPr lang="es-ES" dirty="0"/>
              <a:t>        Almacenan información en un formato que no sigue una codificación de caracteres específica.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Características:</a:t>
            </a:r>
          </a:p>
          <a:p>
            <a:pPr marL="0" indent="0">
              <a:buNone/>
            </a:pPr>
            <a:r>
              <a:rPr lang="es-ES" dirty="0"/>
              <a:t>        Pueden contener una variedad de datos, como imágenes, videos, ejecutables de programas, documentos comprimidos, entre otros.</a:t>
            </a:r>
          </a:p>
          <a:p>
            <a:pPr marL="0" indent="0">
              <a:buNone/>
            </a:pPr>
            <a:r>
              <a:rPr lang="es-ES" dirty="0"/>
              <a:t>        No son legibles directamente por humanos debido a la falta de una estructura de texto comprensible.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Ejemplos:</a:t>
            </a:r>
          </a:p>
          <a:p>
            <a:pPr marL="0" indent="0">
              <a:buNone/>
            </a:pPr>
            <a:r>
              <a:rPr lang="es-ES" dirty="0"/>
              <a:t>        Archivos ejecutables de programas (por ejemplo, archivos con extensiones .exe, .</a:t>
            </a:r>
            <a:r>
              <a:rPr lang="es-ES" dirty="0" err="1"/>
              <a:t>dll</a:t>
            </a:r>
            <a:r>
              <a:rPr lang="es-ES" dirty="0"/>
              <a:t>).</a:t>
            </a:r>
          </a:p>
          <a:p>
            <a:pPr marL="0" indent="0">
              <a:buNone/>
            </a:pPr>
            <a:r>
              <a:rPr lang="es-ES" dirty="0"/>
              <a:t>        Archivos de imágenes (por ejemplo, archivos con extensiones .</a:t>
            </a:r>
            <a:r>
              <a:rPr lang="es-ES" dirty="0" err="1"/>
              <a:t>jpg</a:t>
            </a:r>
            <a:r>
              <a:rPr lang="es-ES" dirty="0"/>
              <a:t>, .png).</a:t>
            </a:r>
          </a:p>
          <a:p>
            <a:pPr marL="0" indent="0">
              <a:buNone/>
            </a:pPr>
            <a:r>
              <a:rPr lang="es-ES" dirty="0"/>
              <a:t>        Archivos de audio y video (por ejemplo, archivos con extensiones .mp3, .mp4).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Uso:</a:t>
            </a:r>
          </a:p>
          <a:p>
            <a:pPr marL="0" indent="0">
              <a:buNone/>
            </a:pPr>
            <a:r>
              <a:rPr lang="es-ES" dirty="0"/>
              <a:t>      Almacenar datos no estructurados, como multimedia o información que no se representa de manera textual.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CA45E7-AC1C-9286-E44D-0004A796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4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43DD2-2761-AC93-AAE1-47B21448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archivos: diferencias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983503-5A75-A3A7-4E3E-87F1ED2F6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Legibilidad</a:t>
            </a:r>
            <a:r>
              <a:rPr lang="es-ES" dirty="0"/>
              <a:t>:</a:t>
            </a:r>
          </a:p>
          <a:p>
            <a:pPr marL="0" indent="0">
              <a:buNone/>
            </a:pPr>
            <a:r>
              <a:rPr lang="es-ES" dirty="0"/>
              <a:t>        Los archivos binarios no son legibles directamente, mientras que los archivos de texto pueden ser interpretados y modificados con un editor de texto estándar.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Contenido</a:t>
            </a:r>
            <a:r>
              <a:rPr lang="es-ES" dirty="0"/>
              <a:t>:</a:t>
            </a:r>
          </a:p>
          <a:p>
            <a:pPr marL="0" indent="0">
              <a:buNone/>
            </a:pPr>
            <a:r>
              <a:rPr lang="es-ES" dirty="0"/>
              <a:t>        Los archivos binarios pueden contener datos no estructurados, como imágenes o ejecutables, mientras que los archivos de texto suelen contener información legible.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Codificación</a:t>
            </a:r>
            <a:r>
              <a:rPr lang="es-ES" dirty="0"/>
              <a:t>:</a:t>
            </a:r>
          </a:p>
          <a:p>
            <a:pPr marL="0" indent="0">
              <a:buNone/>
            </a:pPr>
            <a:r>
              <a:rPr lang="es-ES" dirty="0"/>
              <a:t>        Los archivos binarios no siguen una codificación de caracteres específica, mientras que los archivos de texto se almacenan utilizando una codificación como ASCII o Unicode.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CA45E7-AC1C-9286-E44D-0004A796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959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52B84-B427-2252-DEF1-376FBC96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incluye el sistema de archivos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8CFCC4-74DE-E743-BDC4-93BD13C4C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>
                <a:effectLst/>
              </a:rPr>
              <a:t>El </a:t>
            </a:r>
            <a:r>
              <a:rPr lang="es-ES" b="1" dirty="0">
                <a:effectLst/>
              </a:rPr>
              <a:t>sistema de archivos</a:t>
            </a:r>
            <a:r>
              <a:rPr lang="es-ES" dirty="0">
                <a:effectLst/>
              </a:rPr>
              <a:t> incluye: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>
                <a:effectLst/>
              </a:rPr>
              <a:t>La </a:t>
            </a:r>
            <a:r>
              <a:rPr lang="es-ES" b="1" dirty="0">
                <a:effectLst/>
              </a:rPr>
              <a:t>colección</a:t>
            </a:r>
            <a:r>
              <a:rPr lang="es-ES" dirty="0">
                <a:effectLst/>
              </a:rPr>
              <a:t> de todos los </a:t>
            </a:r>
            <a:r>
              <a:rPr lang="es-ES" b="1" dirty="0">
                <a:effectLst/>
              </a:rPr>
              <a:t>archivos</a:t>
            </a:r>
            <a:r>
              <a:rPr lang="es-ES" dirty="0">
                <a:effectLst/>
              </a:rPr>
              <a:t> en el disco.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>
                <a:effectLst/>
              </a:rPr>
              <a:t>Conjuntos de</a:t>
            </a:r>
            <a:r>
              <a:rPr lang="es-ES" b="1" dirty="0">
                <a:effectLst/>
              </a:rPr>
              <a:t> estructuras de datos</a:t>
            </a:r>
            <a:r>
              <a:rPr lang="es-ES" dirty="0">
                <a:effectLst/>
              </a:rPr>
              <a:t> utilizadas para </a:t>
            </a:r>
            <a:r>
              <a:rPr lang="es-ES" b="1" dirty="0">
                <a:effectLst/>
              </a:rPr>
              <a:t>administrar archivos</a:t>
            </a:r>
            <a:r>
              <a:rPr lang="es-ES" dirty="0">
                <a:effectLst/>
              </a:rPr>
              <a:t> (directorios de archivos, descriptores de archivos, tablas de asignación de espacio libre y ocupado en disco).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>
                <a:effectLst/>
              </a:rPr>
              <a:t>Un complejo de </a:t>
            </a:r>
            <a:r>
              <a:rPr lang="es-ES" b="1" dirty="0">
                <a:effectLst/>
              </a:rPr>
              <a:t>software de sistema</a:t>
            </a:r>
            <a:r>
              <a:rPr lang="es-ES" dirty="0">
                <a:effectLst/>
              </a:rPr>
              <a:t> que implementa varias </a:t>
            </a:r>
            <a:r>
              <a:rPr lang="es-ES" b="1" dirty="0">
                <a:effectLst/>
              </a:rPr>
              <a:t>operaciones en archivos</a:t>
            </a:r>
            <a:r>
              <a:rPr lang="es-ES" dirty="0">
                <a:effectLst/>
              </a:rPr>
              <a:t>: creación, destrucción, lectura, escritura, nomenclatura, búsqueda.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214421-83B8-6989-D5B5-CD1E629A8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812E3A-7B17-0D24-E50E-5895BBC9886D}"/>
              </a:ext>
            </a:extLst>
          </p:cNvPr>
          <p:cNvSpPr txBox="1"/>
          <p:nvPr/>
        </p:nvSpPr>
        <p:spPr>
          <a:xfrm>
            <a:off x="73152" y="6538912"/>
            <a:ext cx="533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https://www.ceupe.com/blog/como-funciona-la-gestion-archivos.html</a:t>
            </a:r>
          </a:p>
        </p:txBody>
      </p:sp>
    </p:spTree>
    <p:extLst>
      <p:ext uri="{BB962C8B-B14F-4D97-AF65-F5344CB8AC3E}">
        <p14:creationId xmlns:p14="http://schemas.microsoft.com/office/powerpoint/2010/main" val="2539789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FB471-F1C1-9775-22C4-8AB6BB34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Directorios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5052A8-0449-7074-3B89-88829827D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68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directorio</a:t>
            </a:r>
            <a:r>
              <a:rPr lang="es-ES" dirty="0"/>
              <a:t> es un contenedor de archivos y subdirectorios.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Árbol de directorios</a:t>
            </a:r>
            <a:r>
              <a:rPr lang="es-ES" dirty="0"/>
              <a:t>: estructura jerárquica de directorios, archivos y subdirectorios. </a:t>
            </a:r>
          </a:p>
          <a:p>
            <a:pPr marL="0" indent="0">
              <a:buNone/>
            </a:pPr>
            <a:r>
              <a:rPr lang="es-ES" dirty="0"/>
              <a:t>La raíz de árbol es el directorio raíz, el cual se descompone en nodos, que son los subdirectorios. Las hojas del árbol son los archivos.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16AC1A-3BD5-A7E8-0885-560031C1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19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5B0EA4-6230-52ED-3C93-CEB7A01B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016" y="2089944"/>
            <a:ext cx="3433888" cy="33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2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1F46A-8FEC-C70A-DD2F-CA71C7B3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6B9B151-5A34-408C-17CB-8D3B447F3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5" y="365125"/>
            <a:ext cx="11850890" cy="587108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792C75-02CB-5F50-3DD4-038E2148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65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1E041-C203-C1D0-AE5C-10CC1EFF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Directorios 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6D8C44-2BA8-65C1-189A-237714203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El árbol de directorios permite la fácil y rápida navegación entre los diferentes directorios y archivos almacenados en una unidad de almacenamiento y ayuda a organizar y encontrar archivos de manera más eficiente.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En distintos sistemas operativos, el árbol de directorios es representado de manera diferente. </a:t>
            </a:r>
          </a:p>
          <a:p>
            <a:pPr marL="457200" lvl="1" indent="0">
              <a:buNone/>
            </a:pPr>
            <a:r>
              <a:rPr lang="es-ES" sz="2000" dirty="0"/>
              <a:t>Por ejemplo, en Linux y macOS, la raíz del árbol de directorios se representa con una barra diagonal ; en Windows mediante c:\.</a:t>
            </a:r>
          </a:p>
          <a:p>
            <a:pPr marL="0" indent="0">
              <a:buNone/>
            </a:pPr>
            <a:endParaRPr lang="es-E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B51B61-20E5-DBEC-DA78-0A00ED33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46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06B43-55E7-EBE9-B5BC-447296EE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Operaciones básicas de manejo de archivos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88AE0E-454E-AE78-8E0E-9E5DF804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848" y="1825625"/>
            <a:ext cx="7997952" cy="4351338"/>
          </a:xfrm>
        </p:spPr>
        <p:txBody>
          <a:bodyPr>
            <a:normAutofit fontScale="70000" lnSpcReduction="20000"/>
          </a:bodyPr>
          <a:lstStyle/>
          <a:p>
            <a:r>
              <a:rPr lang="es-ES" dirty="0"/>
              <a:t>Creación y Eliminación de Archivos</a:t>
            </a:r>
          </a:p>
          <a:p>
            <a:pPr lvl="1"/>
            <a:r>
              <a:rPr lang="es-ES" dirty="0"/>
              <a:t>Crear archivos: comandos y métodos.</a:t>
            </a:r>
          </a:p>
          <a:p>
            <a:pPr lvl="1"/>
            <a:r>
              <a:rPr lang="es-ES" dirty="0"/>
              <a:t>Eliminar archivos de manera segura.</a:t>
            </a:r>
          </a:p>
          <a:p>
            <a:endParaRPr lang="es-ES" dirty="0"/>
          </a:p>
          <a:p>
            <a:r>
              <a:rPr lang="es-ES" dirty="0"/>
              <a:t>Copia y Movimiento de Archivos</a:t>
            </a:r>
          </a:p>
          <a:p>
            <a:pPr lvl="1"/>
            <a:r>
              <a:rPr lang="es-ES" dirty="0"/>
              <a:t>Copiar archivos: duplicar contenido.</a:t>
            </a:r>
          </a:p>
          <a:p>
            <a:pPr lvl="1"/>
            <a:r>
              <a:rPr lang="es-ES" dirty="0"/>
              <a:t>Mover archivos: cambiar la ubicación.</a:t>
            </a:r>
          </a:p>
          <a:p>
            <a:endParaRPr lang="es-ES" dirty="0"/>
          </a:p>
          <a:p>
            <a:r>
              <a:rPr lang="es-ES" dirty="0"/>
              <a:t>Renombrar Archivos</a:t>
            </a:r>
          </a:p>
          <a:p>
            <a:pPr lvl="1"/>
            <a:r>
              <a:rPr lang="es-ES" dirty="0"/>
              <a:t>Cambiar el nombre de archivos de forma efectiva.</a:t>
            </a:r>
          </a:p>
          <a:p>
            <a:endParaRPr lang="es-ES" dirty="0"/>
          </a:p>
          <a:p>
            <a:r>
              <a:rPr lang="es-ES" dirty="0"/>
              <a:t>Lectura y Escritura de Archivos</a:t>
            </a:r>
          </a:p>
          <a:p>
            <a:pPr lvl="1"/>
            <a:r>
              <a:rPr lang="es-ES" dirty="0"/>
              <a:t>Operaciones de lectura y escritura de datos en archivos.</a:t>
            </a:r>
          </a:p>
          <a:p>
            <a:pPr lvl="1"/>
            <a:r>
              <a:rPr lang="es-ES" dirty="0"/>
              <a:t>Importancia de la gestión de la entrada y salida.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04702D-9F72-4D83-30BC-B934173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35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4A110-25CA-A8BA-7B9C-542CC6C1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Restricciones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4921BA-4839-40BC-7574-FDA5A376F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800" dirty="0"/>
              <a:t>Los nombres de los directorios y archivos deben ser únicos dentro de un mismo directorio, pero pueden repetirse en diferentes directorios. </a:t>
            </a:r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r>
              <a:rPr lang="es-ES" sz="2800" dirty="0"/>
              <a:t>Los sistemas operativos tienen restricciones en cuanto a la longitud y caracteres permitidos en los nombres de los directorios y archivos.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69C3C0-1B32-0CDA-4B69-01A5BF43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245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A9755-E5E8-1556-6C94-D31E4789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169DD8F-CBC1-D33B-EF62-371188930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4" y="1619331"/>
            <a:ext cx="5652788" cy="3747354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E4FE5E-B8B6-4584-A80E-E7DBF89E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23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0B0C10-D05F-2D8E-02FD-B9A54EAD4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88" y="1619331"/>
            <a:ext cx="5135150" cy="42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1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1F956B5-011F-D89C-E1B1-2CD56B97D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813" y="753770"/>
            <a:ext cx="4418902" cy="50892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6A9755-E5E8-1556-6C94-D31E4789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Windows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E4FE5E-B8B6-4584-A80E-E7DBF89E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24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BA2BA73-DFE1-011C-F8C2-01C3AC368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3" y="1690687"/>
            <a:ext cx="5980951" cy="40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76D0B57-5EDB-ACF8-112F-9F762DC4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39" y="1690688"/>
            <a:ext cx="7082652" cy="41513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6A9755-E5E8-1556-6C94-D31E4789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Linux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E4FE5E-B8B6-4584-A80E-E7DBF89E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25</a:t>
            </a:fld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5E8ADBD-2BE8-E198-49D0-F425A603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22" y="2954976"/>
            <a:ext cx="6605505" cy="35378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08FD503-E81C-4E32-42A5-EDF4AA877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1" y="292092"/>
            <a:ext cx="6664682" cy="42428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4F09A72-300A-E16E-0BA0-A818DE63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24" y="3429000"/>
            <a:ext cx="6708219" cy="33063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21AB511-61AD-F60F-525D-53B8CDF56962}"/>
              </a:ext>
            </a:extLst>
          </p:cNvPr>
          <p:cNvSpPr txBox="1"/>
          <p:nvPr/>
        </p:nvSpPr>
        <p:spPr>
          <a:xfrm>
            <a:off x="7772275" y="104991"/>
            <a:ext cx="127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Nautilus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A1D0F8A-00A4-AE60-8F91-2F84E01EBC16}"/>
              </a:ext>
            </a:extLst>
          </p:cNvPr>
          <p:cNvSpPr txBox="1"/>
          <p:nvPr/>
        </p:nvSpPr>
        <p:spPr>
          <a:xfrm>
            <a:off x="10718292" y="5404064"/>
            <a:ext cx="127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Nemo</a:t>
            </a:r>
          </a:p>
        </p:txBody>
      </p:sp>
    </p:spTree>
    <p:extLst>
      <p:ext uri="{BB962C8B-B14F-4D97-AF65-F5344CB8AC3E}">
        <p14:creationId xmlns:p14="http://schemas.microsoft.com/office/powerpoint/2010/main" val="8481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A9755-E5E8-1556-6C94-D31E4789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Linux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E4FE5E-B8B6-4584-A80E-E7DBF89E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991913-156C-9D29-9BE0-5F3E251C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3" y="1303179"/>
            <a:ext cx="5270863" cy="54406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04EEEF-E1C5-3C31-BD7A-E11452396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521" y="1481328"/>
            <a:ext cx="6825065" cy="47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2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1A94F-3900-BA79-B531-42DC9C47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Comparativas de sistemas de ficheros: características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087603A-D5C0-DAE5-DCBA-5BB5FBC0B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057" y="3786577"/>
            <a:ext cx="2840307" cy="28403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BD0FD7-B99D-A351-E257-D11BBD0B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27</a:t>
            </a:fld>
            <a:endParaRPr lang="es-ES"/>
          </a:p>
        </p:txBody>
      </p:sp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9BEAE842-FE35-B8C4-747A-40D6E2364547}"/>
              </a:ext>
            </a:extLst>
          </p:cNvPr>
          <p:cNvSpPr/>
          <p:nvPr/>
        </p:nvSpPr>
        <p:spPr>
          <a:xfrm>
            <a:off x="7644384" y="1690688"/>
            <a:ext cx="3785616" cy="1829752"/>
          </a:xfrm>
          <a:prstGeom prst="wedgeRoundRectCallout">
            <a:avLst>
              <a:gd name="adj1" fmla="val -58273"/>
              <a:gd name="adj2" fmla="val 964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¿Cuánto puede ocupar como máximo un fichero?</a:t>
            </a:r>
          </a:p>
        </p:txBody>
      </p:sp>
      <p:sp>
        <p:nvSpPr>
          <p:cNvPr id="3" name="Bocadillo: rectángulo con esquinas redondeadas 2">
            <a:extLst>
              <a:ext uri="{FF2B5EF4-FFF2-40B4-BE49-F238E27FC236}">
                <a16:creationId xmlns:a16="http://schemas.microsoft.com/office/drawing/2014/main" id="{2CEFC0E8-126A-3AD3-BBA3-8D0168B0F3D3}"/>
              </a:ext>
            </a:extLst>
          </p:cNvPr>
          <p:cNvSpPr/>
          <p:nvPr/>
        </p:nvSpPr>
        <p:spPr>
          <a:xfrm>
            <a:off x="455676" y="3520440"/>
            <a:ext cx="3785616" cy="1829752"/>
          </a:xfrm>
          <a:prstGeom prst="wedgeRoundRectCallout">
            <a:avLst>
              <a:gd name="adj1" fmla="val 80554"/>
              <a:gd name="adj2" fmla="val 67"/>
              <a:gd name="adj3" fmla="val 1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hlinkClick r:id="rId3"/>
              </a:rPr>
              <a:t>https://es.wikipedia.org/wiki/Anexo:Comparaci%C3%B3n_de_sistemas_de_archivos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54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1A94F-3900-BA79-B531-42DC9C47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Comparativas de sistemas de ficheros: características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087603A-D5C0-DAE5-DCBA-5BB5FBC0B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6" y="3652568"/>
            <a:ext cx="2840307" cy="28403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BD0FD7-B99D-A351-E257-D11BBD0B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28</a:t>
            </a:fld>
            <a:endParaRPr lang="es-ES"/>
          </a:p>
        </p:txBody>
      </p:sp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9BEAE842-FE35-B8C4-747A-40D6E2364547}"/>
              </a:ext>
            </a:extLst>
          </p:cNvPr>
          <p:cNvSpPr/>
          <p:nvPr/>
        </p:nvSpPr>
        <p:spPr>
          <a:xfrm>
            <a:off x="356893" y="1823756"/>
            <a:ext cx="2284707" cy="808608"/>
          </a:xfrm>
          <a:prstGeom prst="wedgeRoundRectCallout">
            <a:avLst>
              <a:gd name="adj1" fmla="val 6511"/>
              <a:gd name="adj2" fmla="val 19824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¿Qué es el </a:t>
            </a:r>
            <a:r>
              <a:rPr lang="es-ES" dirty="0" err="1"/>
              <a:t>journaling</a:t>
            </a:r>
            <a:r>
              <a:rPr lang="es-ES" dirty="0"/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39DC25-DACC-D1FC-AFDB-D94BB9CA2DFD}"/>
              </a:ext>
            </a:extLst>
          </p:cNvPr>
          <p:cNvSpPr txBox="1"/>
          <p:nvPr/>
        </p:nvSpPr>
        <p:spPr>
          <a:xfrm>
            <a:off x="3103418" y="2730857"/>
            <a:ext cx="81834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</a:t>
            </a:r>
            <a:r>
              <a:rPr lang="es-ES" b="1" dirty="0" err="1"/>
              <a:t>journaling</a:t>
            </a:r>
            <a:r>
              <a:rPr lang="es-ES" dirty="0"/>
              <a:t> es una técnica utilizada en los sistemas de archivos para mejorar la integridad y la recuperación en caso de fallos del sistema, como apagones inesperados o caídas de energía. El </a:t>
            </a:r>
            <a:r>
              <a:rPr lang="es-ES" dirty="0" err="1"/>
              <a:t>journaling</a:t>
            </a:r>
            <a:r>
              <a:rPr lang="es-ES" dirty="0"/>
              <a:t> registra de manera detallada las modificaciones que se van a realizar en el sistema de archivos antes de llevarlas a cabo, en un registro llamado "</a:t>
            </a:r>
            <a:r>
              <a:rPr lang="es-ES" dirty="0" err="1"/>
              <a:t>journal</a:t>
            </a:r>
            <a:r>
              <a:rPr lang="es-ES" dirty="0"/>
              <a:t>" o "diario".</a:t>
            </a:r>
          </a:p>
          <a:p>
            <a:endParaRPr lang="es-ES" dirty="0"/>
          </a:p>
          <a:p>
            <a:r>
              <a:rPr lang="es-ES" dirty="0"/>
              <a:t>Durante el reinicio del sistema, el sistema de archivos puede revisar el diario para identificar transacciones incompletas o en proceso y completarlas o revertirlas según sea necesario. Esto ayuda a mantener la coherencia y la integridad del sistema de archivos, evitando la corrupción de datos.</a:t>
            </a:r>
          </a:p>
        </p:txBody>
      </p:sp>
    </p:spTree>
    <p:extLst>
      <p:ext uri="{BB962C8B-B14F-4D97-AF65-F5344CB8AC3E}">
        <p14:creationId xmlns:p14="http://schemas.microsoft.com/office/powerpoint/2010/main" val="34029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1A94F-3900-BA79-B531-42DC9C47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Comparativas de sistemas de ficheros: Tabla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BD0FD7-B99D-A351-E257-D11BBD0B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18" name="Marcador de contenido 17">
            <a:extLst>
              <a:ext uri="{FF2B5EF4-FFF2-40B4-BE49-F238E27FC236}">
                <a16:creationId xmlns:a16="http://schemas.microsoft.com/office/drawing/2014/main" id="{C3A52823-B6AF-9ECF-4903-4BA6304CB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153517"/>
              </p:ext>
            </p:extLst>
          </p:nvPr>
        </p:nvGraphicFramePr>
        <p:xfrm>
          <a:off x="1182255" y="1690688"/>
          <a:ext cx="9892144" cy="45069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2487">
                  <a:extLst>
                    <a:ext uri="{9D8B030D-6E8A-4147-A177-3AD203B41FA5}">
                      <a16:colId xmlns:a16="http://schemas.microsoft.com/office/drawing/2014/main" val="1547814477"/>
                    </a:ext>
                  </a:extLst>
                </a:gridCol>
                <a:gridCol w="1412487">
                  <a:extLst>
                    <a:ext uri="{9D8B030D-6E8A-4147-A177-3AD203B41FA5}">
                      <a16:colId xmlns:a16="http://schemas.microsoft.com/office/drawing/2014/main" val="2683979721"/>
                    </a:ext>
                  </a:extLst>
                </a:gridCol>
                <a:gridCol w="1413434">
                  <a:extLst>
                    <a:ext uri="{9D8B030D-6E8A-4147-A177-3AD203B41FA5}">
                      <a16:colId xmlns:a16="http://schemas.microsoft.com/office/drawing/2014/main" val="3382755879"/>
                    </a:ext>
                  </a:extLst>
                </a:gridCol>
                <a:gridCol w="1413434">
                  <a:extLst>
                    <a:ext uri="{9D8B030D-6E8A-4147-A177-3AD203B41FA5}">
                      <a16:colId xmlns:a16="http://schemas.microsoft.com/office/drawing/2014/main" val="2245039713"/>
                    </a:ext>
                  </a:extLst>
                </a:gridCol>
                <a:gridCol w="1413434">
                  <a:extLst>
                    <a:ext uri="{9D8B030D-6E8A-4147-A177-3AD203B41FA5}">
                      <a16:colId xmlns:a16="http://schemas.microsoft.com/office/drawing/2014/main" val="1562805027"/>
                    </a:ext>
                  </a:extLst>
                </a:gridCol>
                <a:gridCol w="1413434">
                  <a:extLst>
                    <a:ext uri="{9D8B030D-6E8A-4147-A177-3AD203B41FA5}">
                      <a16:colId xmlns:a16="http://schemas.microsoft.com/office/drawing/2014/main" val="272224729"/>
                    </a:ext>
                  </a:extLst>
                </a:gridCol>
                <a:gridCol w="1413434">
                  <a:extLst>
                    <a:ext uri="{9D8B030D-6E8A-4147-A177-3AD203B41FA5}">
                      <a16:colId xmlns:a16="http://schemas.microsoft.com/office/drawing/2014/main" val="100095248"/>
                    </a:ext>
                  </a:extLst>
                </a:gridCol>
              </a:tblGrid>
              <a:tr h="716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Sistema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NTFS (Windows)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HFS+ (macOS)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ext4 (Linux)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APFS (macOS, iOS)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FAT32 (Windows, Mac)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 err="1">
                          <a:effectLst/>
                        </a:rPr>
                        <a:t>exFAT</a:t>
                      </a:r>
                      <a:r>
                        <a:rPr lang="es-ES" sz="1100" kern="100" dirty="0">
                          <a:effectLst/>
                        </a:rPr>
                        <a:t> (Windows, Mac)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354227"/>
                  </a:ext>
                </a:extLst>
              </a:tr>
              <a:tr h="716131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Máxima Tamaño de Volumen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640840"/>
                  </a:ext>
                </a:extLst>
              </a:tr>
              <a:tr h="716131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Máximo Tamaño de Archivo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010476"/>
                  </a:ext>
                </a:extLst>
              </a:tr>
              <a:tr h="23156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 err="1">
                          <a:effectLst/>
                        </a:rPr>
                        <a:t>Journaling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8793365"/>
                  </a:ext>
                </a:extLst>
              </a:tr>
              <a:tr h="23156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Compresión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2478416"/>
                  </a:ext>
                </a:extLst>
              </a:tr>
              <a:tr h="47384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Soporte para Encriptación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473131"/>
                  </a:ext>
                </a:extLst>
              </a:tr>
              <a:tr h="47384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Soporte para Permisos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514636"/>
                  </a:ext>
                </a:extLst>
              </a:tr>
              <a:tr h="47384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Fragmentación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9094334"/>
                  </a:ext>
                </a:extLst>
              </a:tr>
              <a:tr h="47384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Compatible con Sistemas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0883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676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387FAD4-F25D-2944-2023-4CA51D235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"/>
            <a:ext cx="7031735" cy="68580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F78326-32A7-53E6-7CA6-0DB40018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F27300-4496-D960-BE62-627A12FA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Recordamos…</a:t>
            </a:r>
          </a:p>
        </p:txBody>
      </p:sp>
    </p:spTree>
    <p:extLst>
      <p:ext uri="{BB962C8B-B14F-4D97-AF65-F5344CB8AC3E}">
        <p14:creationId xmlns:p14="http://schemas.microsoft.com/office/powerpoint/2010/main" val="175177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1A94F-3900-BA79-B531-42DC9C47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Comparativas de sistemas de ficheros: Tabla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BD0FD7-B99D-A351-E257-D11BBD0B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18" name="Marcador de contenido 17">
            <a:extLst>
              <a:ext uri="{FF2B5EF4-FFF2-40B4-BE49-F238E27FC236}">
                <a16:creationId xmlns:a16="http://schemas.microsoft.com/office/drawing/2014/main" id="{C3A52823-B6AF-9ECF-4903-4BA6304CB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9614199"/>
              </p:ext>
            </p:extLst>
          </p:nvPr>
        </p:nvGraphicFramePr>
        <p:xfrm>
          <a:off x="1182255" y="1690688"/>
          <a:ext cx="9892144" cy="37560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2487">
                  <a:extLst>
                    <a:ext uri="{9D8B030D-6E8A-4147-A177-3AD203B41FA5}">
                      <a16:colId xmlns:a16="http://schemas.microsoft.com/office/drawing/2014/main" val="1547814477"/>
                    </a:ext>
                  </a:extLst>
                </a:gridCol>
                <a:gridCol w="1412487">
                  <a:extLst>
                    <a:ext uri="{9D8B030D-6E8A-4147-A177-3AD203B41FA5}">
                      <a16:colId xmlns:a16="http://schemas.microsoft.com/office/drawing/2014/main" val="2683979721"/>
                    </a:ext>
                  </a:extLst>
                </a:gridCol>
                <a:gridCol w="1413434">
                  <a:extLst>
                    <a:ext uri="{9D8B030D-6E8A-4147-A177-3AD203B41FA5}">
                      <a16:colId xmlns:a16="http://schemas.microsoft.com/office/drawing/2014/main" val="3382755879"/>
                    </a:ext>
                  </a:extLst>
                </a:gridCol>
                <a:gridCol w="1413434">
                  <a:extLst>
                    <a:ext uri="{9D8B030D-6E8A-4147-A177-3AD203B41FA5}">
                      <a16:colId xmlns:a16="http://schemas.microsoft.com/office/drawing/2014/main" val="2245039713"/>
                    </a:ext>
                  </a:extLst>
                </a:gridCol>
                <a:gridCol w="1413434">
                  <a:extLst>
                    <a:ext uri="{9D8B030D-6E8A-4147-A177-3AD203B41FA5}">
                      <a16:colId xmlns:a16="http://schemas.microsoft.com/office/drawing/2014/main" val="1562805027"/>
                    </a:ext>
                  </a:extLst>
                </a:gridCol>
                <a:gridCol w="1413434">
                  <a:extLst>
                    <a:ext uri="{9D8B030D-6E8A-4147-A177-3AD203B41FA5}">
                      <a16:colId xmlns:a16="http://schemas.microsoft.com/office/drawing/2014/main" val="272224729"/>
                    </a:ext>
                  </a:extLst>
                </a:gridCol>
                <a:gridCol w="1413434">
                  <a:extLst>
                    <a:ext uri="{9D8B030D-6E8A-4147-A177-3AD203B41FA5}">
                      <a16:colId xmlns:a16="http://schemas.microsoft.com/office/drawing/2014/main" val="100095248"/>
                    </a:ext>
                  </a:extLst>
                </a:gridCol>
              </a:tblGrid>
              <a:tr h="716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Sistema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NTFS (Windows)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HFS+ (macOS)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ext4 (Linux)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APFS (macOS, iOS)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FAT32 (Windows, Mac)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 err="1">
                          <a:effectLst/>
                        </a:rPr>
                        <a:t>exFAT</a:t>
                      </a:r>
                      <a:r>
                        <a:rPr lang="es-ES" sz="1100" kern="100" dirty="0">
                          <a:effectLst/>
                        </a:rPr>
                        <a:t> (Windows, Mac)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354227"/>
                  </a:ext>
                </a:extLst>
              </a:tr>
              <a:tr h="455651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Máxima Tamaño de Volumen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16 exabytes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8 exabytes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 exabyte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18 millones TB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32 gigabytes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64 </a:t>
                      </a:r>
                      <a:r>
                        <a:rPr lang="es-ES" sz="1100" kern="100" dirty="0" err="1">
                          <a:effectLst/>
                        </a:rPr>
                        <a:t>zettabytes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640840"/>
                  </a:ext>
                </a:extLst>
              </a:tr>
              <a:tr h="41081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Máximo Tamaño de Archivo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256 terabytes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8 exabytes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16 terabytes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 especificado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4 gigabytes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16 exabytes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010476"/>
                  </a:ext>
                </a:extLst>
              </a:tr>
              <a:tr h="23156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 err="1">
                          <a:effectLst/>
                        </a:rPr>
                        <a:t>Journaling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Sí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Sí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Sí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Sí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8793365"/>
                  </a:ext>
                </a:extLst>
              </a:tr>
              <a:tr h="23156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Compresión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Sí (opcional)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No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No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Sí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2478416"/>
                  </a:ext>
                </a:extLst>
              </a:tr>
              <a:tr h="47384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Soporte para Encriptación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Sí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Sí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Sí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Sí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Sí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Sí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473131"/>
                  </a:ext>
                </a:extLst>
              </a:tr>
              <a:tr h="47384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Soporte para Permisos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Sí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Sí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Sí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Sí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Sí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Sí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514636"/>
                  </a:ext>
                </a:extLst>
              </a:tr>
              <a:tr h="23244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Fragmentación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Mínima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Baja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Baja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 especificado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Alta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Baja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9094334"/>
                  </a:ext>
                </a:extLst>
              </a:tr>
              <a:tr h="47384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Compatible con Sistemas Operativos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Windows + parcialmente Linux, macOS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macOS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Linux</a:t>
                      </a:r>
                      <a:br>
                        <a:rPr lang="es-ES" sz="1100" kern="100" dirty="0">
                          <a:effectLst/>
                        </a:rPr>
                      </a:br>
                      <a:r>
                        <a:rPr lang="es-ES" sz="1100" kern="100" dirty="0">
                          <a:effectLst/>
                        </a:rPr>
                        <a:t>Windows con software de </a:t>
                      </a:r>
                      <a:r>
                        <a:rPr lang="es-ES" sz="1100" kern="100" dirty="0" err="1">
                          <a:effectLst/>
                        </a:rPr>
                        <a:t>ternceros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macOS, iOS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Windows, Mac, Linux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Windows, Mac, Linux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0883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873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9EF5DB-34B1-6AE2-2F71-483AC559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31</a:t>
            </a:fld>
            <a:endParaRPr lang="es-ES"/>
          </a:p>
        </p:txBody>
      </p:sp>
      <p:pic>
        <p:nvPicPr>
          <p:cNvPr id="6" name="Imagen 5">
            <a:hlinkClick r:id="rId2"/>
            <a:extLst>
              <a:ext uri="{FF2B5EF4-FFF2-40B4-BE49-F238E27FC236}">
                <a16:creationId xmlns:a16="http://schemas.microsoft.com/office/drawing/2014/main" id="{67CC9811-E43E-939D-00F2-A8CB0AC3B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96" y="833814"/>
            <a:ext cx="8844443" cy="565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41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8CD2A9-CBEF-7944-9EAF-EBA9B2E1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32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E43C52-81BC-1EEF-96CF-67CD1037D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49"/>
          <a:stretch/>
        </p:blipFill>
        <p:spPr>
          <a:xfrm>
            <a:off x="392595" y="228600"/>
            <a:ext cx="6651930" cy="58465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F12D307-24BA-147F-091A-74EDDFA61F63}"/>
              </a:ext>
            </a:extLst>
          </p:cNvPr>
          <p:cNvSpPr txBox="1"/>
          <p:nvPr/>
        </p:nvSpPr>
        <p:spPr>
          <a:xfrm>
            <a:off x="354418" y="6236995"/>
            <a:ext cx="69671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3"/>
              </a:rPr>
              <a:t>https://learn.microsoft.com/es-es/windows/win32/fileio/file-systems</a:t>
            </a:r>
            <a:r>
              <a:rPr lang="es-ES" sz="1400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A673A7-BB9E-A330-8211-BC87EA31F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211" y="0"/>
            <a:ext cx="3729529" cy="60751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FCB3106-F451-1119-9A32-C55C63ED9533}"/>
              </a:ext>
            </a:extLst>
          </p:cNvPr>
          <p:cNvSpPr txBox="1"/>
          <p:nvPr/>
        </p:nvSpPr>
        <p:spPr>
          <a:xfrm>
            <a:off x="6687671" y="6321623"/>
            <a:ext cx="4166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hlinkClick r:id="rId5"/>
              </a:rPr>
              <a:t>https://keepcoding.io/blog/sistema-de-ficheros-linux/</a:t>
            </a:r>
            <a:r>
              <a:rPr lang="es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3676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97BB2-2394-2A1B-C58D-34C259C7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 de ficheros Android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C4D810-143F-213C-CC8C-6822A0BE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637DCD-7DDB-8E36-A9A1-84C7B263F139}"/>
              </a:ext>
            </a:extLst>
          </p:cNvPr>
          <p:cNvSpPr txBox="1"/>
          <p:nvPr/>
        </p:nvSpPr>
        <p:spPr>
          <a:xfrm>
            <a:off x="0" y="6319107"/>
            <a:ext cx="13815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2"/>
              </a:rPr>
              <a:t>https://keepcoding.io/blog/sistema-de-ficheros-android/</a:t>
            </a:r>
            <a:r>
              <a:rPr lang="es-ES" sz="1400" dirty="0"/>
              <a:t>  </a:t>
            </a:r>
          </a:p>
          <a:p>
            <a:r>
              <a:rPr lang="es-ES" sz="1400" dirty="0">
                <a:hlinkClick r:id="rId3"/>
              </a:rPr>
              <a:t>https://www.xataka.com/moviles/por-que-el-sistema-de-ficheros-de-tu-telefono-android-es-mas-importante-de-lo-que-crees</a:t>
            </a:r>
            <a:r>
              <a:rPr lang="es-ES" sz="1400" dirty="0"/>
              <a:t>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D0A0D35-2FC0-17EC-E2CD-8746672C7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77" y="3314750"/>
            <a:ext cx="2840307" cy="2840307"/>
          </a:xfrm>
          <a:prstGeom prst="rect">
            <a:avLst/>
          </a:prstGeom>
        </p:spPr>
      </p:pic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7799BA3D-D2A9-1625-9EB3-85D3333AD758}"/>
              </a:ext>
            </a:extLst>
          </p:cNvPr>
          <p:cNvSpPr/>
          <p:nvPr/>
        </p:nvSpPr>
        <p:spPr>
          <a:xfrm>
            <a:off x="7644384" y="1690688"/>
            <a:ext cx="3785616" cy="1829752"/>
          </a:xfrm>
          <a:prstGeom prst="wedgeRoundRectCallout">
            <a:avLst>
              <a:gd name="adj1" fmla="val -58273"/>
              <a:gd name="adj2" fmla="val 964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¿Y Android? </a:t>
            </a:r>
          </a:p>
          <a:p>
            <a:pPr algn="ctr"/>
            <a:br>
              <a:rPr lang="es-ES" dirty="0"/>
            </a:br>
            <a:r>
              <a:rPr lang="es-ES" dirty="0"/>
              <a:t>¿Qué sistema de ficheros utiliza?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76DEF5C-D32C-4951-D3BA-1B57EB2E1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926" y="2902226"/>
            <a:ext cx="4213910" cy="2041299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5EE977E-E6C7-2411-8AD7-FD0EE7F8F0DB}"/>
              </a:ext>
            </a:extLst>
          </p:cNvPr>
          <p:cNvCxnSpPr>
            <a:cxnSpLocks/>
          </p:cNvCxnSpPr>
          <p:nvPr/>
        </p:nvCxnSpPr>
        <p:spPr>
          <a:xfrm flipV="1">
            <a:off x="1616765" y="5122912"/>
            <a:ext cx="424070" cy="116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1A94F-3900-BA79-B531-42DC9C47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ficheros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BD0FD7-B99D-A351-E257-D11BBD0B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34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9059D6F-1784-1B86-14E9-AC4082480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9174"/>
            <a:ext cx="11173968" cy="4974336"/>
          </a:xfrm>
        </p:spPr>
        <p:txBody>
          <a:bodyPr>
            <a:no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 Sistema de archivos FAT32</a:t>
            </a:r>
            <a:r>
              <a:rPr lang="es-ES" sz="1600" dirty="0"/>
              <a:t>: Establecido en 1996, es uno de los viejos </a:t>
            </a:r>
            <a:r>
              <a:rPr lang="es-ES" sz="1600" dirty="0" err="1"/>
              <a:t>rockeros</a:t>
            </a:r>
            <a:r>
              <a:rPr lang="es-ES" sz="1600" dirty="0"/>
              <a:t> del mundo de los sistemas de archivo, robusto pero anticuado. Muy versátil gracias a su enorme compatibilidad con prácticamente todos los dispositivos y sistemas operativos, pero que sólo permite guardar archivos de hasta 4 GB.</a:t>
            </a:r>
          </a:p>
          <a:p>
            <a:r>
              <a:rPr lang="es-ES" sz="1600" dirty="0">
                <a:solidFill>
                  <a:schemeClr val="accent1"/>
                </a:solidFill>
              </a:rPr>
              <a:t> Sistema de archivos </a:t>
            </a:r>
            <a:r>
              <a:rPr lang="es-ES" sz="1600" dirty="0" err="1">
                <a:solidFill>
                  <a:schemeClr val="accent1"/>
                </a:solidFill>
              </a:rPr>
              <a:t>exFAT</a:t>
            </a:r>
            <a:r>
              <a:rPr lang="es-ES" sz="1600" dirty="0"/>
              <a:t>: Podríamos referirnos a él como una actualización al FAT32 introducida por Microsoft en Windows Vista para acabar con la limitación de 4 GB de su hermano mayor. Puedes usarlo en Windows, macOS o GNU/Linux, aunque sólo en las versiones más recientes como a partir de Windows XP SP3 u OS X 10.6.5 Snow </a:t>
            </a:r>
            <a:r>
              <a:rPr lang="es-ES" sz="1600" dirty="0" err="1"/>
              <a:t>Leopard</a:t>
            </a:r>
            <a:r>
              <a:rPr lang="es-ES" sz="1600" dirty="0"/>
              <a:t>.</a:t>
            </a:r>
          </a:p>
          <a:p>
            <a:r>
              <a:rPr lang="es-ES" sz="1600" dirty="0">
                <a:solidFill>
                  <a:schemeClr val="accent1"/>
                </a:solidFill>
              </a:rPr>
              <a:t> Sistema de archivos NTFS</a:t>
            </a:r>
            <a:r>
              <a:rPr lang="es-ES" sz="1600" dirty="0"/>
              <a:t>: Otra alternativa al sistema FAT32 promovida por Microsoft, y el sistema que Windows utiliza por defecto. Sin los límites del tamaño máximo del FAT32, es una muy buena opción para discos duros y otras unidades externas. Su mayor desventaja está en las compatibilidades. Por ejemplo, de forma nativa macOS puede leer las unidades formateadas con él, pero no puede escribir en ellas.</a:t>
            </a:r>
          </a:p>
          <a:p>
            <a:r>
              <a:rPr lang="es-ES" sz="1600" dirty="0">
                <a:solidFill>
                  <a:schemeClr val="accent1"/>
                </a:solidFill>
              </a:rPr>
              <a:t> Sistema de archivos HFS+: </a:t>
            </a:r>
            <a:r>
              <a:rPr lang="es-ES" sz="1600" dirty="0"/>
              <a:t>Ha sido uno de los sistemas de archivo de referencia de Apple, quien lo creó a su medida. Se da la casualidad de que mientras los sistemas GNU/Linux pueden trabajar con él sin problemas, en Windows sólo podrás leer el contenido de los discos formateados con él, pero no escribir en ellos.</a:t>
            </a:r>
          </a:p>
          <a:p>
            <a:r>
              <a:rPr lang="es-ES" sz="1600" dirty="0">
                <a:solidFill>
                  <a:schemeClr val="accent1"/>
                </a:solidFill>
              </a:rPr>
              <a:t> </a:t>
            </a:r>
            <a:r>
              <a:rPr lang="es-ES" sz="1600" dirty="0" err="1">
                <a:solidFill>
                  <a:schemeClr val="accent1"/>
                </a:solidFill>
              </a:rPr>
              <a:t>Sistma</a:t>
            </a:r>
            <a:r>
              <a:rPr lang="es-ES" sz="1600" dirty="0">
                <a:solidFill>
                  <a:schemeClr val="accent1"/>
                </a:solidFill>
              </a:rPr>
              <a:t> de archivos APFS</a:t>
            </a:r>
            <a:r>
              <a:rPr lang="es-ES" sz="1600" dirty="0"/>
              <a:t>: Es el sucesor del HFS+ creado por Apple, y que vio la luz por primera vez con iOS 10.3. Está especialmente diseñado para memorias de estado sólido (SSD), y es el que utiliza ahora en todos los iPhone, iPads de 64 </a:t>
            </a:r>
            <a:r>
              <a:rPr lang="es-ES" sz="1600" dirty="0" err="1"/>
              <a:t>buts</a:t>
            </a:r>
            <a:r>
              <a:rPr lang="es-ES" sz="1600" dirty="0"/>
              <a:t>, así como los Mac con memoria SSD y macOS High Sierra, y dispositivos </a:t>
            </a:r>
            <a:r>
              <a:rPr lang="es-ES" sz="1600" dirty="0" err="1"/>
              <a:t>tvOS</a:t>
            </a:r>
            <a:r>
              <a:rPr lang="es-ES" sz="1600" dirty="0"/>
              <a:t>, </a:t>
            </a:r>
            <a:r>
              <a:rPr lang="es-ES" sz="1600" dirty="0" err="1"/>
              <a:t>watchOS</a:t>
            </a:r>
            <a:r>
              <a:rPr lang="es-ES" sz="1600" dirty="0"/>
              <a:t> y </a:t>
            </a:r>
            <a:r>
              <a:rPr lang="es-ES" sz="1600" dirty="0" err="1"/>
              <a:t>audioOS</a:t>
            </a:r>
            <a:r>
              <a:rPr lang="es-ES" sz="1600" dirty="0"/>
              <a:t>.</a:t>
            </a:r>
          </a:p>
          <a:p>
            <a:r>
              <a:rPr lang="es-ES" sz="1600" dirty="0">
                <a:solidFill>
                  <a:schemeClr val="accent1"/>
                </a:solidFill>
              </a:rPr>
              <a:t> Sistema de archivos Ext2, ext3 y ext4</a:t>
            </a:r>
            <a:r>
              <a:rPr lang="es-ES" sz="1600" dirty="0"/>
              <a:t>: Así como Apple y Microsoft tienen sus propios sistemas, estos tres (cada uno evolución del anterior) son los utilizados por las distribuciones GNU/Linux. El principal inconveniente es que sólo puede ser utilizado en esta familia de sistemas operativos.</a:t>
            </a:r>
          </a:p>
        </p:txBody>
      </p:sp>
    </p:spTree>
    <p:extLst>
      <p:ext uri="{BB962C8B-B14F-4D97-AF65-F5344CB8AC3E}">
        <p14:creationId xmlns:p14="http://schemas.microsoft.com/office/powerpoint/2010/main" val="3818167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BD0FD7-B99D-A351-E257-D11BBD0B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35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FF5EDD2-9E39-2DF0-0862-D84651E16B6C}"/>
              </a:ext>
            </a:extLst>
          </p:cNvPr>
          <p:cNvSpPr txBox="1"/>
          <p:nvPr/>
        </p:nvSpPr>
        <p:spPr>
          <a:xfrm>
            <a:off x="155448" y="6620256"/>
            <a:ext cx="6828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https://www.xataka.com/basics/que-sistemas-archivo-compatibles-cada-sistema-operativo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776D9CC-D4F5-3DE4-57E3-76AD22A7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429769"/>
            <a:ext cx="6035421" cy="58078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861745C-4C9C-D66C-4FCD-FA562D2DE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479303"/>
            <a:ext cx="57150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50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B776E-6554-575B-2F00-D414E6D9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Funcionalidad de sistemas de ficheros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735BFA14-C344-4E45-FC65-EC9880D9D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4701" y="2267775"/>
            <a:ext cx="5122973" cy="2322514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55F5BD-F761-923C-07C7-7AC36ECF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BC09E6-36C5-14E5-FB6C-C03ABBFC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" y="1627951"/>
            <a:ext cx="6543675" cy="44196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852173D-B645-FB38-DE36-75A77D8726BB}"/>
              </a:ext>
            </a:extLst>
          </p:cNvPr>
          <p:cNvSpPr txBox="1"/>
          <p:nvPr/>
        </p:nvSpPr>
        <p:spPr>
          <a:xfrm>
            <a:off x="228600" y="6538912"/>
            <a:ext cx="7018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https://learn.microsoft.com/es-es/windows/win32/fileio/filesystem-functionality-comparison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8F5281A-758B-60B7-7DA4-64253AB51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975" y="501714"/>
            <a:ext cx="12668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8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F854A-88A4-81EE-2B1D-42CE8C14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sistema de ficheros elegir?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FF01EEB-ACEE-B21A-E920-FBDE2CBE2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244"/>
            <a:ext cx="9866376" cy="603890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9D40C8-B24C-792B-1DA0-6398FE35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651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6934-7FD7-CF1E-1B2A-813C669F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ficheros distribuidos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4252B6-3395-EF74-D5A1-BA6BBCFD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38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4888FA0-FED2-DA5F-CEDA-1146879D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837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Son sistemas que permiten el acceso a archivos y recursos de almacenamiento de manera transparente a través de una red de computadoras.</a:t>
            </a:r>
          </a:p>
          <a:p>
            <a:pPr marL="457200" lvl="1" indent="0">
              <a:buNone/>
            </a:pPr>
            <a:r>
              <a:rPr lang="es-ES" dirty="0"/>
              <a:t>A diferencia de un sistema de archivos local, donde los archivos están almacenados en un solo sistema, un DFS distribuye la carga y los archivos en varios nodos de una red.</a:t>
            </a:r>
            <a:br>
              <a:rPr lang="es-ES" dirty="0"/>
            </a:br>
            <a:r>
              <a:rPr lang="es-ES" dirty="0"/>
              <a:t>Se implementa mediante </a:t>
            </a:r>
            <a:r>
              <a:rPr lang="es-ES" i="1" dirty="0"/>
              <a:t>clúster</a:t>
            </a:r>
            <a:r>
              <a:rPr lang="es-ES" dirty="0"/>
              <a:t> (en varios servidores) o a través de la red (distribuido).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Un objetivo clave de los sistemas de archivos distribuidos es proporcionar transparencia para los usuarios y las aplicaciones. Esto significa que los usuarios no necesitan preocuparse por la ubicación física de los archivos o la complejidad de la red. Pueden acceder a los archivos de la misma manera que lo harían en un sistema de archivos local.</a:t>
            </a:r>
          </a:p>
        </p:txBody>
      </p:sp>
    </p:spTree>
    <p:extLst>
      <p:ext uri="{BB962C8B-B14F-4D97-AF65-F5344CB8AC3E}">
        <p14:creationId xmlns:p14="http://schemas.microsoft.com/office/powerpoint/2010/main" val="330680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6934-7FD7-CF1E-1B2A-813C669F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ficheros distribuidos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4252B6-3395-EF74-D5A1-BA6BBCFD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39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4888FA0-FED2-DA5F-CEDA-1146879DE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Aspectos fundamentales: </a:t>
            </a:r>
          </a:p>
          <a:p>
            <a:r>
              <a:rPr lang="es-ES" dirty="0"/>
              <a:t>Consistencia. 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Diferentes máquinas que quieran acceder a un mismo archivo deben de ver el mismo contenido en él, a pesar de que otro usuario haya realizado modificaciones. Tiene que gestionar el acceso </a:t>
            </a:r>
            <a:r>
              <a:rPr lang="es-ES" sz="2400" b="1" dirty="0">
                <a:solidFill>
                  <a:schemeClr val="bg1">
                    <a:lumMod val="50000"/>
                  </a:schemeClr>
                </a:solidFill>
              </a:rPr>
              <a:t>concurrente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(bloqueos y sincronización de operaciones). 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dirty="0"/>
              <a:t>Rendimiento. 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Si se desea un mayor nivel de consistencia, el rendimiento se verá penalizado.</a:t>
            </a:r>
          </a:p>
          <a:p>
            <a:r>
              <a:rPr lang="es-ES" dirty="0"/>
              <a:t>Escalabilidad. 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Son diseñados para ser escalables, lo que significa que pueden manejar un crecimiento en el número de nodos y la cantidad de datos almacenados sin una degradación significativa del rendimiento.</a:t>
            </a:r>
          </a:p>
          <a:p>
            <a:r>
              <a:rPr lang="es-ES" dirty="0"/>
              <a:t>Tolerancia a fallos. 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Dado que los nodos individuales pueden fallar, ya sea por errores hardware o software, el sistema debe ser capaz de recuperarse sin pérdida de datos o interrupciones significativas en el servicio.</a:t>
            </a:r>
          </a:p>
          <a:p>
            <a:endParaRPr lang="es-E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4AF3FF-F086-3D56-01FF-077C765C4773}"/>
              </a:ext>
            </a:extLst>
          </p:cNvPr>
          <p:cNvSpPr txBox="1"/>
          <p:nvPr/>
        </p:nvSpPr>
        <p:spPr>
          <a:xfrm>
            <a:off x="356616" y="6492875"/>
            <a:ext cx="542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https://www.somosbinarios.es/que-es-un-sistema-archivos-distribuido/</a:t>
            </a:r>
          </a:p>
        </p:txBody>
      </p:sp>
    </p:spTree>
    <p:extLst>
      <p:ext uri="{BB962C8B-B14F-4D97-AF65-F5344CB8AC3E}">
        <p14:creationId xmlns:p14="http://schemas.microsoft.com/office/powerpoint/2010/main" val="412251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C7285-6576-B007-ED75-37F4E898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Recordamos…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AE8BB5-4852-230D-93CF-02223CA3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88C498-44B4-5CFC-CF60-4446BDD5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CA91A2-6CCB-4F9D-ABB5-57033760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" y="1690688"/>
            <a:ext cx="10783253" cy="47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58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6934-7FD7-CF1E-1B2A-813C669F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ficheros distribuidos III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4252B6-3395-EF74-D5A1-BA6BBCFD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CD6112-D535-0214-A97B-9EE9B9DBCBD5}"/>
              </a:ext>
            </a:extLst>
          </p:cNvPr>
          <p:cNvSpPr txBox="1"/>
          <p:nvPr/>
        </p:nvSpPr>
        <p:spPr>
          <a:xfrm>
            <a:off x="274320" y="6356350"/>
            <a:ext cx="938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https://fraterneo.wordpress.com/2011/11/01/diferencia-entre-sistema-de-archivos-distribuido-y-sistema-de-archivos-cluster/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8894EE-2A8A-60A6-701E-94F69B825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8" y="1543788"/>
            <a:ext cx="6997739" cy="419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5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6934-7FD7-CF1E-1B2A-813C669F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ficheros distribuidos IV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4252B6-3395-EF74-D5A1-BA6BBCFD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41</a:t>
            </a:fld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04FA4B8-508D-CE6D-572B-0DBCA1887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27" y="1554131"/>
            <a:ext cx="5230749" cy="3138449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0080774-45F6-B61D-479A-9CD3C92B19B7}"/>
              </a:ext>
            </a:extLst>
          </p:cNvPr>
          <p:cNvSpPr txBox="1"/>
          <p:nvPr/>
        </p:nvSpPr>
        <p:spPr>
          <a:xfrm>
            <a:off x="0" y="6567586"/>
            <a:ext cx="5486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https://mauricioanderson.com/que-es-hadoop-introduccion-instalacion/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BB00F7C-073E-CB81-9BB3-6B1926AFB6DF}"/>
              </a:ext>
            </a:extLst>
          </p:cNvPr>
          <p:cNvSpPr txBox="1"/>
          <p:nvPr/>
        </p:nvSpPr>
        <p:spPr>
          <a:xfrm>
            <a:off x="521399" y="4751959"/>
            <a:ext cx="5775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Apache Hadoop es un </a:t>
            </a:r>
            <a:r>
              <a:rPr lang="es-ES" dirty="0" err="1"/>
              <a:t>framework</a:t>
            </a:r>
            <a:r>
              <a:rPr lang="es-ES" dirty="0"/>
              <a:t> de código abierto utilizado para el almacenado y procesamiento de grandes volúmenes de datos en forma distribuida. Hadoop es ampliamente utilizado en Big Data, ya que permite trabajar con grandes </a:t>
            </a:r>
            <a:r>
              <a:rPr lang="es-ES" dirty="0" err="1"/>
              <a:t>volumenes</a:t>
            </a:r>
            <a:r>
              <a:rPr lang="es-ES" dirty="0"/>
              <a:t> de información a muy bajo costo.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B12C2E7-5FEE-9D42-6BDE-75C752671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904" y="901668"/>
            <a:ext cx="1590675" cy="13049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A383DAE-43B1-9584-6E1B-E9668C69719F}"/>
              </a:ext>
            </a:extLst>
          </p:cNvPr>
          <p:cNvSpPr txBox="1"/>
          <p:nvPr/>
        </p:nvSpPr>
        <p:spPr>
          <a:xfrm>
            <a:off x="10208063" y="2179581"/>
            <a:ext cx="195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Google File </a:t>
            </a:r>
            <a:r>
              <a:rPr lang="es-ES" dirty="0" err="1"/>
              <a:t>System</a:t>
            </a:r>
            <a:endParaRPr lang="es-ES" dirty="0"/>
          </a:p>
        </p:txBody>
      </p:sp>
      <p:pic>
        <p:nvPicPr>
          <p:cNvPr id="13" name="Imagen 12">
            <a:hlinkClick r:id="rId4"/>
            <a:extLst>
              <a:ext uri="{FF2B5EF4-FFF2-40B4-BE49-F238E27FC236}">
                <a16:creationId xmlns:a16="http://schemas.microsoft.com/office/drawing/2014/main" id="{0085D040-07BF-06D1-80EA-BDD7550D0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359" y="4215384"/>
            <a:ext cx="4148545" cy="264261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FF855D1-2330-6696-4780-82699B695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84" y="2525664"/>
            <a:ext cx="1330072" cy="119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4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6934-7FD7-CF1E-1B2A-813C669F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ficheros en </a:t>
            </a:r>
            <a:r>
              <a:rPr lang="es-ES" dirty="0" err="1"/>
              <a:t>cloud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4252B6-3395-EF74-D5A1-BA6BBCFD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42</a:t>
            </a:fld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1F2327A-7485-31EF-9569-6E00886D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4" y="1873250"/>
            <a:ext cx="4754309" cy="144192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2DC7877-DF86-636B-92AD-0305A250D025}"/>
              </a:ext>
            </a:extLst>
          </p:cNvPr>
          <p:cNvSpPr txBox="1"/>
          <p:nvPr/>
        </p:nvSpPr>
        <p:spPr>
          <a:xfrm>
            <a:off x="575868" y="3699739"/>
            <a:ext cx="3747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Múltiples servicios: </a:t>
            </a:r>
          </a:p>
          <a:p>
            <a:r>
              <a:rPr lang="es-ES" dirty="0"/>
              <a:t>almacenamiento de objetos y  almacenamiento en bloques; </a:t>
            </a:r>
          </a:p>
          <a:p>
            <a:r>
              <a:rPr lang="es-ES" dirty="0"/>
              <a:t>para almacenamiento de archivos y transporte de datos.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0A7DD8A-FB95-C616-22C9-61005B834E62}"/>
              </a:ext>
            </a:extLst>
          </p:cNvPr>
          <p:cNvSpPr txBox="1"/>
          <p:nvPr/>
        </p:nvSpPr>
        <p:spPr>
          <a:xfrm>
            <a:off x="0" y="6538912"/>
            <a:ext cx="8646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https://www.razorman.net/forodeinformatica/threads/principales-servicios-de-almacenamiento-en-la-nube.24109/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8D2420-7D57-177B-0DE8-41E2523CC83A}"/>
              </a:ext>
            </a:extLst>
          </p:cNvPr>
          <p:cNvSpPr txBox="1"/>
          <p:nvPr/>
        </p:nvSpPr>
        <p:spPr>
          <a:xfrm>
            <a:off x="5477257" y="1697799"/>
            <a:ext cx="62935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almacenamiento en la nube es un servicio que permite almacenar datos en servidores remotos a los que se puede acceder a través de Internet. Este servicio ofrece una serie de ventajas frente al almacenamiento tradicional, como la escalabilidad, la disponibilidad y la seguridad.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Escalabilidad:</a:t>
            </a:r>
            <a:r>
              <a:rPr lang="es-ES" sz="1600" dirty="0"/>
              <a:t> Los servicios de almacenamiento en la nube son escalables, lo que significa que pueden aumentar o disminuir su capacidad según las necesidades. Esto es una ventaja frente al almacenamiento tradicional, que suele ser más limitado en cuanto a la capacidad.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Disponibilidad:</a:t>
            </a:r>
            <a:r>
              <a:rPr lang="es-ES" sz="1600" dirty="0"/>
              <a:t> Los servicios de almacenamiento en la nube suelen estar disponibles las 24 horas del día, los 7 días de la semana, los 365 días del año. Esto es una ventaja frente al almacenamiento tradicional, que puede estar sujeto a problemas de disponibilidad.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Seguridad:</a:t>
            </a:r>
            <a:r>
              <a:rPr lang="es-ES" sz="1600" dirty="0"/>
              <a:t> Los servicios de almacenamiento en la nube suelen ofrecer una serie de funciones de seguridad para proteger los datos. Estas funciones incluyen la encriptación, el control de acceso y la detección de intrusiones.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7139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6934-7FD7-CF1E-1B2A-813C669F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ficheros descentralizados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83437F6-0718-CE37-FC4A-E7F63ADD8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1" y="1907921"/>
            <a:ext cx="7737316" cy="404919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4252B6-3395-EF74-D5A1-BA6BBCFD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89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6934-7FD7-CF1E-1B2A-813C669F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ficheros descentralizados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4252B6-3395-EF74-D5A1-BA6BBCFD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44</a:t>
            </a:fld>
            <a:endParaRPr lang="es-ES" dirty="0"/>
          </a:p>
        </p:txBody>
      </p:sp>
      <p:pic>
        <p:nvPicPr>
          <p:cNvPr id="8" name="Imagen 7">
            <a:hlinkClick r:id="rId2"/>
            <a:extLst>
              <a:ext uri="{FF2B5EF4-FFF2-40B4-BE49-F238E27FC236}">
                <a16:creationId xmlns:a16="http://schemas.microsoft.com/office/drawing/2014/main" id="{6FAA0DB4-2ED4-9906-39DB-EE91C058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01" y="1563751"/>
            <a:ext cx="3240736" cy="19550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7179BBA-1E6B-4E6E-7DDE-79B8EDDD5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6" y="3610518"/>
            <a:ext cx="4962525" cy="2724150"/>
          </a:xfrm>
          <a:prstGeom prst="rect">
            <a:avLst/>
          </a:prstGeom>
        </p:spPr>
      </p:pic>
      <p:pic>
        <p:nvPicPr>
          <p:cNvPr id="14" name="Imagen 13">
            <a:hlinkClick r:id="rId5"/>
            <a:extLst>
              <a:ext uri="{FF2B5EF4-FFF2-40B4-BE49-F238E27FC236}">
                <a16:creationId xmlns:a16="http://schemas.microsoft.com/office/drawing/2014/main" id="{1EE983AB-7DC7-0142-9D65-269E6BE79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132" y="1764920"/>
            <a:ext cx="4074829" cy="420611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8DABECD-DE1E-0A85-48FB-F4BC2D63B22E}"/>
              </a:ext>
            </a:extLst>
          </p:cNvPr>
          <p:cNvSpPr txBox="1"/>
          <p:nvPr/>
        </p:nvSpPr>
        <p:spPr>
          <a:xfrm>
            <a:off x="0" y="6356350"/>
            <a:ext cx="398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hlinkClick r:id="rId7"/>
              </a:rPr>
              <a:t>https://www.youtube.com/watch?v=OnAm8zpL-SE</a:t>
            </a:r>
            <a:r>
              <a:rPr lang="es-ES" sz="1400" dirty="0"/>
              <a:t>  </a:t>
            </a:r>
          </a:p>
          <a:p>
            <a:r>
              <a:rPr lang="es-ES" sz="1400" dirty="0"/>
              <a:t> </a:t>
            </a:r>
            <a:r>
              <a:rPr lang="es-ES" sz="1400" dirty="0">
                <a:hlinkClick r:id="rId8"/>
              </a:rPr>
              <a:t>https://www.youtube.com/watch?v=-ZC1-M3biyo</a:t>
            </a:r>
            <a:r>
              <a:rPr lang="es-ES" sz="1400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0D4723-16D4-FA24-D397-466196A08969}"/>
              </a:ext>
            </a:extLst>
          </p:cNvPr>
          <p:cNvSpPr txBox="1"/>
          <p:nvPr/>
        </p:nvSpPr>
        <p:spPr>
          <a:xfrm>
            <a:off x="6912864" y="6511798"/>
            <a:ext cx="4005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hlinkClick r:id="rId9"/>
              </a:rPr>
              <a:t>https://filecoin-explorer.com/</a:t>
            </a:r>
            <a:r>
              <a:rPr lang="es-ES" sz="1400" dirty="0"/>
              <a:t>  </a:t>
            </a:r>
            <a:r>
              <a:rPr lang="es-ES" sz="1400" dirty="0">
                <a:hlinkClick r:id="rId10"/>
              </a:rPr>
              <a:t>https://filfox.info/en</a:t>
            </a:r>
            <a:r>
              <a:rPr lang="es-E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630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7F072-2DA6-0D96-3146-877ADB21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1319241-8FC9-C9E9-749A-29BD15E74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00" y="1825625"/>
            <a:ext cx="3499200" cy="435133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1A3111-57A0-E530-2375-43C7F8AE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2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4075E-F013-08A8-437E-21C2BE34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025C1-D82C-8F51-E055-C5BDEB209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3496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 sistema de archivos (</a:t>
            </a:r>
            <a:r>
              <a:rPr lang="es-ES" i="1" dirty="0"/>
              <a:t>File </a:t>
            </a:r>
            <a:r>
              <a:rPr lang="es-ES" i="1" dirty="0" err="1"/>
              <a:t>System</a:t>
            </a:r>
            <a:r>
              <a:rPr lang="es-ES" dirty="0"/>
              <a:t>, FS) es un componente del sistema operativo que proporciona la organización de la creación, el almacenamiento, el acceso y el control a conjuntos de datos con nombre: </a:t>
            </a:r>
            <a:r>
              <a:rPr lang="es-ES" b="1" dirty="0"/>
              <a:t>archivos (o ficheros)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D80BE7-51E6-ADCD-E757-2CFA95F4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C2BA78-8260-19A4-94C1-F91B64E2D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33" y="672505"/>
            <a:ext cx="4927326" cy="505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2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41F53-821C-E24E-3909-3BE178C1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sistema de ficheros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38D5FD-6352-557E-432C-95086271E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352" y="1825625"/>
            <a:ext cx="9680448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Garantizar que la información del archivo sea válida.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Optimizar el acceso a los archivos.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Proveer soporte E/S a gran variedad de dispositivos de almacenamiento.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Entregar los datos que el usuario pide.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Minimizar o eliminar una potencial pérdida de datos.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Proveer un conjunto estándar de rutinas E/S.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Proveer soporte de E/S a múltiples usuarios.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Clasificación por materias o asuntos.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019B3A-FAEF-D1EC-536D-6DAB0778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BA874D-91E7-DB0F-D006-04406966B032}"/>
              </a:ext>
            </a:extLst>
          </p:cNvPr>
          <p:cNvSpPr txBox="1"/>
          <p:nvPr/>
        </p:nvSpPr>
        <p:spPr>
          <a:xfrm>
            <a:off x="320040" y="6492875"/>
            <a:ext cx="443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https://es.wikipedia.org/wiki/Gesti%C3%B3n_de_archivos</a:t>
            </a:r>
          </a:p>
        </p:txBody>
      </p:sp>
    </p:spTree>
    <p:extLst>
      <p:ext uri="{BB962C8B-B14F-4D97-AF65-F5344CB8AC3E}">
        <p14:creationId xmlns:p14="http://schemas.microsoft.com/office/powerpoint/2010/main" val="52871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41F53-821C-E24E-3909-3BE178C1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Requerimientos del sistema de ficheros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38D5FD-6352-557E-432C-95086271E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Los usuarios deben poder crear, leer, borrar y cambiar ficheros.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Los usuarios pueden tener el control de los ficheros de otros usuarios.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Los usuarios controlan qué tipo de acceso otorgan a otros usuarios.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Los usuarios pueden ordenar sus ficheros de acuerdo a su problema (directorios).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Los usuarios pueden mover información entre ficheros.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Los usuarios deben ser capaces de realizar una copia de respaldo y restaurarla en caso de un desastre.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Los usuarios pueden acceder a los ficheros con nombres simbólicos (en Windows accesos directos).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019B3A-FAEF-D1EC-536D-6DAB0778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BA874D-91E7-DB0F-D006-04406966B032}"/>
              </a:ext>
            </a:extLst>
          </p:cNvPr>
          <p:cNvSpPr txBox="1"/>
          <p:nvPr/>
        </p:nvSpPr>
        <p:spPr>
          <a:xfrm>
            <a:off x="320040" y="6492875"/>
            <a:ext cx="443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https://es.wikipedia.org/wiki/Gesti%C3%B3n_de_archivos</a:t>
            </a:r>
          </a:p>
        </p:txBody>
      </p:sp>
    </p:spTree>
    <p:extLst>
      <p:ext uri="{BB962C8B-B14F-4D97-AF65-F5344CB8AC3E}">
        <p14:creationId xmlns:p14="http://schemas.microsoft.com/office/powerpoint/2010/main" val="199353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0D282-AC5E-791A-3C9B-811FDC593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de un sistema de ficheros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69E77D-5273-D6FE-04A2-442F8EAD3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/>
              <a:t>Los sistemas de ficheros o sistemas de archivos funcionan como una interfaz entre el sistema operativo y los dispositivos que estén conectados a la máquina, y sean internos o externos, como por ejemplo, la memoria USB.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Dentro de sus funcionalidades se encuentra la asignación de espacio a archivos y directorios, la gestión del espacio libre del equipo, el </a:t>
            </a:r>
            <a:r>
              <a:rPr lang="es-ES" dirty="0" err="1"/>
              <a:t>journaling</a:t>
            </a:r>
            <a:r>
              <a:rPr lang="es-ES" dirty="0"/>
              <a:t> o sistema para implementar transacciones.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Otra de sus características es que</a:t>
            </a:r>
            <a:r>
              <a:rPr lang="es-ES" b="1" dirty="0"/>
              <a:t> funciona como un soporte</a:t>
            </a:r>
            <a:r>
              <a:rPr lang="es-ES" dirty="0"/>
              <a:t> para los archivos dispersos, las cuotas de disco y la ampliación del sistema de archivo.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49574-8867-07F2-687C-0596E057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0A5574-6A24-BF08-FFDF-377665DEE90D}"/>
              </a:ext>
            </a:extLst>
          </p:cNvPr>
          <p:cNvSpPr txBox="1"/>
          <p:nvPr/>
        </p:nvSpPr>
        <p:spPr>
          <a:xfrm>
            <a:off x="274320" y="6547104"/>
            <a:ext cx="453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https://keepcoding.io/blog/que-es-un-sistema-de-archivos/</a:t>
            </a:r>
          </a:p>
        </p:txBody>
      </p:sp>
    </p:spTree>
    <p:extLst>
      <p:ext uri="{BB962C8B-B14F-4D97-AF65-F5344CB8AC3E}">
        <p14:creationId xmlns:p14="http://schemas.microsoft.com/office/powerpoint/2010/main" val="4099679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0D282-AC5E-791A-3C9B-811FDC593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de un sistema de ficheros 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69E77D-5273-D6FE-04A2-442F8EAD3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Convenciones para nombrarlos</a:t>
            </a:r>
            <a:r>
              <a:rPr lang="es-ES" sz="2400" dirty="0"/>
              <a:t>: es de vital importancia para m</a:t>
            </a:r>
            <a:r>
              <a:rPr lang="es-ES" sz="2400" b="1" dirty="0"/>
              <a:t>antener la organización de los datos</a:t>
            </a:r>
            <a:r>
              <a:rPr lang="es-ES" sz="2400" dirty="0"/>
              <a:t> y las opciones específicas dependerán de cada sistema operativo, por ejemplo, en Linux se establece que el nombre de archivo no exceda los 255 caracteres y no usar caracteres con significado especial como </a:t>
            </a:r>
            <a:r>
              <a:rPr lang="es-ES" sz="2400" b="1" dirty="0"/>
              <a:t>= \ ^ ~ ‘ » ` * ; – ? [ ] ( )! &amp; ~ &lt; &gt;</a:t>
            </a:r>
            <a:r>
              <a:rPr lang="es-E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Atributos de archivo:</a:t>
            </a:r>
            <a:r>
              <a:rPr lang="es-ES" sz="2400" dirty="0"/>
              <a:t> se refiere a las </a:t>
            </a:r>
            <a:r>
              <a:rPr lang="es-ES" sz="2400" b="1" dirty="0"/>
              <a:t>características de un archivo</a:t>
            </a:r>
            <a:r>
              <a:rPr lang="es-ES" sz="2400" dirty="0"/>
              <a:t> o un directorio, tales como los nombres de archivos, su tamaño, el usuario propietario, los permisos de acceso y los enlaces.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Control de acceso:</a:t>
            </a:r>
            <a:r>
              <a:rPr lang="es-ES" sz="2400" dirty="0"/>
              <a:t> permite</a:t>
            </a:r>
            <a:r>
              <a:rPr lang="es-ES" sz="2400" b="1" dirty="0"/>
              <a:t> establecer el tipo de derecho o permiso con los que contará un determinado usuario</a:t>
            </a:r>
            <a:r>
              <a:rPr lang="es-ES" sz="2400" dirty="0"/>
              <a:t>. Esto se realiza a través de la ACL </a:t>
            </a:r>
            <a:r>
              <a:rPr lang="es-ES" sz="2400" i="1" dirty="0"/>
              <a:t>Access Control </a:t>
            </a:r>
            <a:r>
              <a:rPr lang="es-ES" sz="2400" i="1" dirty="0" err="1"/>
              <a:t>List</a:t>
            </a:r>
            <a:r>
              <a:rPr lang="es-ES" sz="2400" dirty="0"/>
              <a:t> o Lista de Control de Acceso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49574-8867-07F2-687C-0596E057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3356B-10FC-46AF-A724-8FFAD717AC5A}" type="slidenum">
              <a:rPr lang="es-ES" smtClean="0"/>
              <a:t>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0A5574-6A24-BF08-FFDF-377665DEE90D}"/>
              </a:ext>
            </a:extLst>
          </p:cNvPr>
          <p:cNvSpPr txBox="1"/>
          <p:nvPr/>
        </p:nvSpPr>
        <p:spPr>
          <a:xfrm>
            <a:off x="274320" y="6547104"/>
            <a:ext cx="453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https://keepcoding.io/blog/que-es-un-sistema-de-archivos/</a:t>
            </a:r>
          </a:p>
        </p:txBody>
      </p:sp>
    </p:spTree>
    <p:extLst>
      <p:ext uri="{BB962C8B-B14F-4D97-AF65-F5344CB8AC3E}">
        <p14:creationId xmlns:p14="http://schemas.microsoft.com/office/powerpoint/2010/main" val="9303945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3139</Words>
  <Application>Microsoft Office PowerPoint</Application>
  <PresentationFormat>Panorámica</PresentationFormat>
  <Paragraphs>328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de Office</vt:lpstr>
      <vt:lpstr>UD 8  SISTEMAS INFORMÁTICOS: GESTIÓN DE ARCHIVOS</vt:lpstr>
      <vt:lpstr>Presentación de PowerPoint</vt:lpstr>
      <vt:lpstr>Recordamos…</vt:lpstr>
      <vt:lpstr>Recordamos…</vt:lpstr>
      <vt:lpstr>Introducción</vt:lpstr>
      <vt:lpstr>Objetivos del sistema de ficheros</vt:lpstr>
      <vt:lpstr>Requerimientos del sistema de ficheros</vt:lpstr>
      <vt:lpstr>Características de un sistema de ficheros I</vt:lpstr>
      <vt:lpstr>Características de un sistema de ficheros II</vt:lpstr>
      <vt:lpstr>Archivo</vt:lpstr>
      <vt:lpstr>Archivo: atributos (metadatos)</vt:lpstr>
      <vt:lpstr>Capas del sistema de ficheros</vt:lpstr>
      <vt:lpstr>Tipos de archivos</vt:lpstr>
      <vt:lpstr>Tipos de archivos: TEXTO y BINARIOS </vt:lpstr>
      <vt:lpstr>Tipos de archivos: TEXTO</vt:lpstr>
      <vt:lpstr>Tipos de archivos: BINARIOS</vt:lpstr>
      <vt:lpstr>Tipos de archivos: diferencias</vt:lpstr>
      <vt:lpstr>Qué incluye el sistema de archivos</vt:lpstr>
      <vt:lpstr>Directorios I</vt:lpstr>
      <vt:lpstr>Directorios II</vt:lpstr>
      <vt:lpstr>Operaciones básicas de manejo de archivos</vt:lpstr>
      <vt:lpstr>Restricciones</vt:lpstr>
      <vt:lpstr>Herramientas</vt:lpstr>
      <vt:lpstr>Herramientas Windows</vt:lpstr>
      <vt:lpstr>Herramientas Linux I</vt:lpstr>
      <vt:lpstr>Herramientas Linux II</vt:lpstr>
      <vt:lpstr>Comparativas de sistemas de ficheros: características</vt:lpstr>
      <vt:lpstr>Comparativas de sistemas de ficheros: características</vt:lpstr>
      <vt:lpstr>Comparativas de sistemas de ficheros: Tabla</vt:lpstr>
      <vt:lpstr>Comparativas de sistemas de ficheros: Tabla</vt:lpstr>
      <vt:lpstr>Presentación de PowerPoint</vt:lpstr>
      <vt:lpstr>Presentación de PowerPoint</vt:lpstr>
      <vt:lpstr>Sistema de ficheros Android</vt:lpstr>
      <vt:lpstr>Sistemas de ficheros</vt:lpstr>
      <vt:lpstr>Presentación de PowerPoint</vt:lpstr>
      <vt:lpstr>Funcionalidad de sistemas de ficheros</vt:lpstr>
      <vt:lpstr>¿Qué sistema de ficheros elegir?</vt:lpstr>
      <vt:lpstr>Sistemas de ficheros distribuidos I</vt:lpstr>
      <vt:lpstr>Sistemas de ficheros distribuidos II</vt:lpstr>
      <vt:lpstr>Sistemas de ficheros distribuidos III</vt:lpstr>
      <vt:lpstr>Sistemas de ficheros distribuidos IV</vt:lpstr>
      <vt:lpstr>Sistemas de ficheros en cloud</vt:lpstr>
      <vt:lpstr>Sistemas de ficheros descentralizados</vt:lpstr>
      <vt:lpstr>Sistemas de ficheros descentralizados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 8  SISTEMAS INFORMÁTICOS: GESTIÓN DE ARCHIVOS</dc:title>
  <dc:creator>mario rgzprz</dc:creator>
  <cp:lastModifiedBy>MarioRguez</cp:lastModifiedBy>
  <cp:revision>32</cp:revision>
  <dcterms:created xsi:type="dcterms:W3CDTF">2023-09-24T23:38:42Z</dcterms:created>
  <dcterms:modified xsi:type="dcterms:W3CDTF">2024-01-31T20:44:44Z</dcterms:modified>
</cp:coreProperties>
</file>